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1092" r:id="rId2"/>
    <p:sldId id="1341" r:id="rId3"/>
    <p:sldId id="1380" r:id="rId4"/>
    <p:sldId id="1383" r:id="rId5"/>
    <p:sldId id="1384" r:id="rId6"/>
    <p:sldId id="1379" r:id="rId7"/>
    <p:sldId id="1381" r:id="rId8"/>
    <p:sldId id="1373" r:id="rId9"/>
    <p:sldId id="1374" r:id="rId10"/>
    <p:sldId id="1375" r:id="rId11"/>
    <p:sldId id="1376" r:id="rId12"/>
    <p:sldId id="1149" r:id="rId13"/>
    <p:sldId id="1353" r:id="rId14"/>
    <p:sldId id="1385" r:id="rId15"/>
    <p:sldId id="1387" r:id="rId16"/>
    <p:sldId id="1391" r:id="rId17"/>
    <p:sldId id="1392" r:id="rId18"/>
    <p:sldId id="1378" r:id="rId19"/>
    <p:sldId id="1382" r:id="rId20"/>
    <p:sldId id="1394" r:id="rId21"/>
    <p:sldId id="1395" r:id="rId22"/>
    <p:sldId id="1393" r:id="rId23"/>
    <p:sldId id="1362" r:id="rId24"/>
    <p:sldId id="1352" r:id="rId25"/>
    <p:sldId id="1288" r:id="rId26"/>
    <p:sldId id="1406" r:id="rId27"/>
    <p:sldId id="1405" r:id="rId28"/>
    <p:sldId id="1396" r:id="rId29"/>
    <p:sldId id="1398" r:id="rId30"/>
    <p:sldId id="1363" r:id="rId31"/>
    <p:sldId id="1370" r:id="rId32"/>
    <p:sldId id="1377" r:id="rId33"/>
    <p:sldId id="1371" r:id="rId34"/>
    <p:sldId id="1399" r:id="rId35"/>
    <p:sldId id="1400" r:id="rId36"/>
    <p:sldId id="1401" r:id="rId37"/>
    <p:sldId id="1402" r:id="rId38"/>
    <p:sldId id="1403" r:id="rId39"/>
    <p:sldId id="1404" r:id="rId40"/>
    <p:sldId id="1372" r:id="rId41"/>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BEB"/>
    <a:srgbClr val="9E5ECE"/>
    <a:srgbClr val="0079C1"/>
    <a:srgbClr val="1F4DA0"/>
    <a:srgbClr val="005A9B"/>
    <a:srgbClr val="00558F"/>
    <a:srgbClr val="1852A0"/>
    <a:srgbClr val="648A2C"/>
    <a:srgbClr val="FFFE28"/>
    <a:srgbClr val="234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1" autoAdjust="0"/>
    <p:restoredTop sz="87770" autoAdjust="0"/>
  </p:normalViewPr>
  <p:slideViewPr>
    <p:cSldViewPr snapToGrid="0" snapToObjects="1">
      <p:cViewPr varScale="1">
        <p:scale>
          <a:sx n="37" d="100"/>
          <a:sy n="37" d="100"/>
        </p:scale>
        <p:origin x="1176"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10" d="100"/>
          <a:sy n="110" d="100"/>
        </p:scale>
        <p:origin x="-1668" y="277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91493726-748C-4D33-9DCD-1D3CDEC7A1BD}" type="datetimeFigureOut">
              <a:rPr lang="en-US" smtClean="0"/>
              <a:t>3/2/2017</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2AFA52C0-D1F7-4958-A34C-40CCB93F32A3}" type="slidenum">
              <a:rPr lang="en-US" smtClean="0"/>
              <a:t>‹#›</a:t>
            </a:fld>
            <a:endParaRPr lang="en-US"/>
          </a:p>
        </p:txBody>
      </p:sp>
    </p:spTree>
    <p:extLst>
      <p:ext uri="{BB962C8B-B14F-4D97-AF65-F5344CB8AC3E}">
        <p14:creationId xmlns:p14="http://schemas.microsoft.com/office/powerpoint/2010/main" val="3060102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F50C14B0-EC84-457F-9C30-6D3B9544342F}" type="datetimeFigureOut">
              <a:rPr lang="en-US" smtClean="0"/>
              <a:t>3/2/2017</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2452ED02-0338-4E69-B74F-38BE0F2DFBDD}" type="slidenum">
              <a:rPr lang="en-US" smtClean="0"/>
              <a:t>‹#›</a:t>
            </a:fld>
            <a:endParaRPr lang="en-US"/>
          </a:p>
        </p:txBody>
      </p:sp>
    </p:spTree>
    <p:extLst>
      <p:ext uri="{BB962C8B-B14F-4D97-AF65-F5344CB8AC3E}">
        <p14:creationId xmlns:p14="http://schemas.microsoft.com/office/powerpoint/2010/main" val="386393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care, like any other product or service, can and should be measured based on</a:t>
            </a:r>
          </a:p>
          <a:p>
            <a:r>
              <a:rPr lang="en-US" dirty="0"/>
              <a:t>relative cost and quality. The results, in turn may be shared with those who consume and</a:t>
            </a:r>
          </a:p>
          <a:p>
            <a:r>
              <a:rPr lang="en-US" dirty="0"/>
              <a:t>purchase health care to create a more competitive and accountable marketplace. Measures of</a:t>
            </a:r>
          </a:p>
          <a:p>
            <a:r>
              <a:rPr lang="en-US" dirty="0"/>
              <a:t>relative cost and quality can be applied throughout the supply chain. In a fully transparent</a:t>
            </a:r>
          </a:p>
          <a:p>
            <a:r>
              <a:rPr lang="en-US" dirty="0"/>
              <a:t>market, measures that disclose the relative cost, quality and customer experience for all</a:t>
            </a:r>
          </a:p>
          <a:p>
            <a:r>
              <a:rPr lang="en-US" dirty="0"/>
              <a:t>elements of the health care supply chain would be publicly available. The following table</a:t>
            </a:r>
          </a:p>
          <a:p>
            <a:r>
              <a:rPr lang="en-US" dirty="0"/>
              <a:t>illustrates what full transparency what those key elements are.</a:t>
            </a:r>
          </a:p>
        </p:txBody>
      </p:sp>
      <p:sp>
        <p:nvSpPr>
          <p:cNvPr id="4" name="Slide Number Placeholder 3"/>
          <p:cNvSpPr>
            <a:spLocks noGrp="1"/>
          </p:cNvSpPr>
          <p:nvPr>
            <p:ph type="sldNum" sz="quarter" idx="10"/>
          </p:nvPr>
        </p:nvSpPr>
        <p:spPr/>
        <p:txBody>
          <a:bodyPr/>
          <a:lstStyle/>
          <a:p>
            <a:fld id="{2452ED02-0338-4E69-B74F-38BE0F2DFBDD}" type="slidenum">
              <a:rPr lang="en-US" smtClean="0"/>
              <a:t>4</a:t>
            </a:fld>
            <a:endParaRPr lang="en-US"/>
          </a:p>
        </p:txBody>
      </p:sp>
    </p:spTree>
    <p:extLst>
      <p:ext uri="{BB962C8B-B14F-4D97-AF65-F5344CB8AC3E}">
        <p14:creationId xmlns:p14="http://schemas.microsoft.com/office/powerpoint/2010/main" val="2363809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2Patients Want You</a:t>
            </a:r>
          </a:p>
          <a:p>
            <a:r>
              <a:rPr lang="en-US" dirty="0"/>
              <a:t>To Be Convenient</a:t>
            </a:r>
          </a:p>
          <a:p>
            <a:r>
              <a:rPr lang="en-US" dirty="0"/>
              <a:t>The second most important factor patients consider when selecting a dentist is</a:t>
            </a:r>
          </a:p>
          <a:p>
            <a:r>
              <a:rPr lang="en-US" dirty="0"/>
              <a:t>location. 44% of survey respondents said that a convenient office is a must.</a:t>
            </a:r>
          </a:p>
          <a:p>
            <a:r>
              <a:rPr lang="en-US" dirty="0"/>
              <a:t>While younger patients (ages 25-34) are more willing to put up with an</a:t>
            </a:r>
          </a:p>
          <a:p>
            <a:r>
              <a:rPr lang="en-US" dirty="0"/>
              <a:t>office that is out-of-the-way than older patients (ages 35-54), nearly</a:t>
            </a:r>
          </a:p>
          <a:p>
            <a:r>
              <a:rPr lang="en-US" dirty="0"/>
              <a:t>half of all patients won’t patronize practices that fall outside the</a:t>
            </a:r>
          </a:p>
          <a:p>
            <a:r>
              <a:rPr lang="en-US" dirty="0"/>
              <a:t>radius of their daily travels between home, work, school, etc.</a:t>
            </a:r>
          </a:p>
        </p:txBody>
      </p:sp>
      <p:sp>
        <p:nvSpPr>
          <p:cNvPr id="4" name="Slide Number Placeholder 3"/>
          <p:cNvSpPr>
            <a:spLocks noGrp="1"/>
          </p:cNvSpPr>
          <p:nvPr>
            <p:ph type="sldNum" sz="quarter" idx="10"/>
          </p:nvPr>
        </p:nvSpPr>
        <p:spPr/>
        <p:txBody>
          <a:bodyPr/>
          <a:lstStyle/>
          <a:p>
            <a:fld id="{2452ED02-0338-4E69-B74F-38BE0F2DFBDD}" type="slidenum">
              <a:rPr lang="en-US" smtClean="0"/>
              <a:t>34</a:t>
            </a:fld>
            <a:endParaRPr lang="en-US"/>
          </a:p>
        </p:txBody>
      </p:sp>
    </p:spTree>
    <p:extLst>
      <p:ext uri="{BB962C8B-B14F-4D97-AF65-F5344CB8AC3E}">
        <p14:creationId xmlns:p14="http://schemas.microsoft.com/office/powerpoint/2010/main" val="2826647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have </a:t>
            </a:r>
            <a:r>
              <a:rPr lang="en-US" dirty="0" err="1"/>
              <a:t>wifi</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36</a:t>
            </a:fld>
            <a:endParaRPr lang="en-US"/>
          </a:p>
        </p:txBody>
      </p:sp>
    </p:spTree>
    <p:extLst>
      <p:ext uri="{BB962C8B-B14F-4D97-AF65-F5344CB8AC3E}">
        <p14:creationId xmlns:p14="http://schemas.microsoft.com/office/powerpoint/2010/main" val="1548036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Significantly, both strategies depend on consumer choice. A backlash has emerged against narrow networks as a rationing tool. The trade-off between unfettered access and cost is a real one, no doubt, but the evidence has not shown access to care has been harmed. The development and wider use of provider cost and performance measures along with consumer information on the composition and performance of health plan networks will help on both fronts, access and costs.</a:t>
            </a:r>
          </a:p>
        </p:txBody>
      </p:sp>
      <p:sp>
        <p:nvSpPr>
          <p:cNvPr id="4" name="Slide Number Placeholder 3"/>
          <p:cNvSpPr>
            <a:spLocks noGrp="1"/>
          </p:cNvSpPr>
          <p:nvPr>
            <p:ph type="sldNum" sz="quarter" idx="10"/>
          </p:nvPr>
        </p:nvSpPr>
        <p:spPr/>
        <p:txBody>
          <a:bodyPr/>
          <a:lstStyle/>
          <a:p>
            <a:fld id="{2452ED02-0338-4E69-B74F-38BE0F2DFBDD}" type="slidenum">
              <a:rPr lang="en-US" smtClean="0"/>
              <a:t>7</a:t>
            </a:fld>
            <a:endParaRPr lang="en-US"/>
          </a:p>
        </p:txBody>
      </p:sp>
    </p:spTree>
    <p:extLst>
      <p:ext uri="{BB962C8B-B14F-4D97-AF65-F5344CB8AC3E}">
        <p14:creationId xmlns:p14="http://schemas.microsoft.com/office/powerpoint/2010/main" val="2877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Priorities</a:t>
            </a:r>
            <a:r>
              <a:rPr lang="en-US" baseline="0" dirty="0"/>
              <a:t> are changing as well</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Talk about community partnerships like churches</a:t>
            </a:r>
            <a:r>
              <a:rPr lang="en-US" baseline="0" dirty="0"/>
              <a:t> and schools to broaden community impact.</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Put in what portion of health is what behavior; 20% influence clinically and up to 40% behavior</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Millennials</a:t>
            </a:r>
            <a:r>
              <a:rPr lang="en-US" baseline="0" dirty="0"/>
              <a:t> : </a:t>
            </a:r>
            <a:r>
              <a:rPr lang="en-US" dirty="0"/>
              <a:t>Due to their frugal nature and financial necessity, they always strive to save time, money, and effort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14</a:t>
            </a:fld>
            <a:endParaRPr lang="en-US"/>
          </a:p>
        </p:txBody>
      </p:sp>
    </p:spTree>
    <p:extLst>
      <p:ext uri="{BB962C8B-B14F-4D97-AF65-F5344CB8AC3E}">
        <p14:creationId xmlns:p14="http://schemas.microsoft.com/office/powerpoint/2010/main" val="2367742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thing to ever do is treat this population any different from</a:t>
            </a:r>
            <a:r>
              <a:rPr lang="en-US" baseline="0" dirty="0"/>
              <a:t> the general consumer base</a:t>
            </a:r>
          </a:p>
          <a:p>
            <a:r>
              <a:rPr lang="en-US" baseline="0" dirty="0"/>
              <a:t>So, online reviews are one way</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15</a:t>
            </a:fld>
            <a:endParaRPr lang="en-US"/>
          </a:p>
        </p:txBody>
      </p:sp>
    </p:spTree>
    <p:extLst>
      <p:ext uri="{BB962C8B-B14F-4D97-AF65-F5344CB8AC3E}">
        <p14:creationId xmlns:p14="http://schemas.microsoft.com/office/powerpoint/2010/main" val="42698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surveys may be given in addition to</a:t>
            </a:r>
            <a:r>
              <a:rPr lang="en-US" baseline="0" dirty="0"/>
              <a:t> </a:t>
            </a:r>
            <a:r>
              <a:rPr lang="en-US" dirty="0"/>
              <a:t>the Health Center’s patient satisfaction survey, which is usually administered on an annual</a:t>
            </a:r>
            <a:r>
              <a:rPr lang="en-US" baseline="0" dirty="0"/>
              <a:t> </a:t>
            </a:r>
            <a:r>
              <a:rPr lang="en-US" dirty="0"/>
              <a:t>basis. </a:t>
            </a:r>
          </a:p>
          <a:p>
            <a:r>
              <a:rPr lang="en-US" dirty="0"/>
              <a:t>Validated</a:t>
            </a:r>
            <a:r>
              <a:rPr lang="en-US" baseline="0" dirty="0"/>
              <a:t> surveys lack some information that can impact the business model more than the clinical model and have to be able to understand how the two interact and shift</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16</a:t>
            </a:fld>
            <a:endParaRPr lang="en-US"/>
          </a:p>
        </p:txBody>
      </p:sp>
    </p:spTree>
    <p:extLst>
      <p:ext uri="{BB962C8B-B14F-4D97-AF65-F5344CB8AC3E}">
        <p14:creationId xmlns:p14="http://schemas.microsoft.com/office/powerpoint/2010/main" val="2885501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information on online reviews and Harvard Business review financial impact </a:t>
            </a:r>
          </a:p>
        </p:txBody>
      </p:sp>
      <p:sp>
        <p:nvSpPr>
          <p:cNvPr id="4" name="Slide Number Placeholder 3"/>
          <p:cNvSpPr>
            <a:spLocks noGrp="1"/>
          </p:cNvSpPr>
          <p:nvPr>
            <p:ph type="sldNum" sz="quarter" idx="10"/>
          </p:nvPr>
        </p:nvSpPr>
        <p:spPr/>
        <p:txBody>
          <a:bodyPr/>
          <a:lstStyle/>
          <a:p>
            <a:fld id="{2452ED02-0338-4E69-B74F-38BE0F2DFBDD}" type="slidenum">
              <a:rPr lang="en-US" smtClean="0"/>
              <a:t>21</a:t>
            </a:fld>
            <a:endParaRPr lang="en-US"/>
          </a:p>
        </p:txBody>
      </p:sp>
    </p:spTree>
    <p:extLst>
      <p:ext uri="{BB962C8B-B14F-4D97-AF65-F5344CB8AC3E}">
        <p14:creationId xmlns:p14="http://schemas.microsoft.com/office/powerpoint/2010/main" val="2787753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25</a:t>
            </a:fld>
            <a:endParaRPr lang="en-US"/>
          </a:p>
        </p:txBody>
      </p:sp>
    </p:spTree>
    <p:extLst>
      <p:ext uri="{BB962C8B-B14F-4D97-AF65-F5344CB8AC3E}">
        <p14:creationId xmlns:p14="http://schemas.microsoft.com/office/powerpoint/2010/main" val="228132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how they make decisions</a:t>
            </a:r>
            <a:r>
              <a:rPr lang="en-US" baseline="0" dirty="0"/>
              <a:t> of care but what is important to how they flow through this</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32</a:t>
            </a:fld>
            <a:endParaRPr lang="en-US"/>
          </a:p>
        </p:txBody>
      </p:sp>
    </p:spTree>
    <p:extLst>
      <p:ext uri="{BB962C8B-B14F-4D97-AF65-F5344CB8AC3E}">
        <p14:creationId xmlns:p14="http://schemas.microsoft.com/office/powerpoint/2010/main" val="256400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Disease management</a:t>
            </a:r>
            <a:r>
              <a:rPr lang="en-US" baseline="0" dirty="0"/>
              <a:t> often referred to as the “medical model”</a:t>
            </a:r>
            <a:endParaRPr lang="en-US" dirty="0"/>
          </a:p>
          <a:p>
            <a:r>
              <a:rPr lang="en-US" dirty="0"/>
              <a:t>Areas of overlap between population health designs.</a:t>
            </a:r>
          </a:p>
          <a:p>
            <a:pPr lvl="1"/>
            <a:r>
              <a:rPr lang="en-US" dirty="0"/>
              <a:t>Interprofessional care </a:t>
            </a:r>
          </a:p>
        </p:txBody>
      </p:sp>
      <p:sp>
        <p:nvSpPr>
          <p:cNvPr id="4" name="Slide Number Placeholder 3"/>
          <p:cNvSpPr>
            <a:spLocks noGrp="1"/>
          </p:cNvSpPr>
          <p:nvPr>
            <p:ph type="sldNum" sz="quarter" idx="10"/>
          </p:nvPr>
        </p:nvSpPr>
        <p:spPr/>
        <p:txBody>
          <a:bodyPr/>
          <a:lstStyle/>
          <a:p>
            <a:fld id="{2452ED02-0338-4E69-B74F-38BE0F2DFBDD}" type="slidenum">
              <a:rPr lang="en-US" smtClean="0"/>
              <a:t>33</a:t>
            </a:fld>
            <a:endParaRPr lang="en-US"/>
          </a:p>
        </p:txBody>
      </p:sp>
    </p:spTree>
    <p:extLst>
      <p:ext uri="{BB962C8B-B14F-4D97-AF65-F5344CB8AC3E}">
        <p14:creationId xmlns:p14="http://schemas.microsoft.com/office/powerpoint/2010/main" val="228132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Q_ppts_place_v1_0000_DQE Titl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39750" y="0"/>
            <a:ext cx="7772400" cy="785812"/>
          </a:xfrm>
          <a:prstGeom prst="rect">
            <a:avLst/>
          </a:prstGeom>
        </p:spPr>
        <p:txBody>
          <a:bodyPr anchor="b">
            <a:normAutofit/>
          </a:bodyPr>
          <a:lstStyle>
            <a:lvl1pPr algn="l">
              <a:defRPr sz="3800" b="1">
                <a:solidFill>
                  <a:schemeClr val="bg1"/>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539750" y="855776"/>
            <a:ext cx="7772400" cy="764808"/>
          </a:xfrm>
        </p:spPr>
        <p:txBody>
          <a:bodyPr anchor="t">
            <a:normAutofit/>
          </a:bodyPr>
          <a:lstStyle>
            <a:lvl1pPr marL="0" indent="0" algn="l">
              <a:buNone/>
              <a:defRPr sz="2200" b="0" cap="none">
                <a:solidFill>
                  <a:schemeClr val="bg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404317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7" name="Content Placeholder 10"/>
          <p:cNvSpPr>
            <a:spLocks noGrp="1"/>
          </p:cNvSpPr>
          <p:nvPr>
            <p:ph sz="quarter" idx="14"/>
          </p:nvPr>
        </p:nvSpPr>
        <p:spPr>
          <a:xfrm>
            <a:off x="4586756" y="1064526"/>
            <a:ext cx="410004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6" name="Rectangle 5"/>
          <p:cNvSpPr/>
          <p:nvPr userDrawn="1"/>
        </p:nvSpPr>
        <p:spPr>
          <a:xfrm>
            <a:off x="5638800" y="5619750"/>
            <a:ext cx="3162300" cy="64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53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0249"/>
            <a:ext cx="8229600" cy="614149"/>
          </a:xfrm>
          <a:prstGeom prst="rect">
            <a:avLst/>
          </a:prstGeom>
        </p:spPr>
        <p:txBody>
          <a:bodyPr/>
          <a:lstStyle>
            <a:lvl1pPr>
              <a:defRPr sz="3200">
                <a:solidFill>
                  <a:schemeClr val="accent3">
                    <a:lumMod val="75000"/>
                  </a:schemeClr>
                </a:solidFill>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fld id="{632CE13A-1ECB-4D14-BCE1-529DDD8F0C2F}" type="datetimeFigureOut">
              <a:rPr lang="en-US" smtClean="0"/>
              <a:t>3/2/2017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3224B1-447E-4FEB-9074-C3AFFFED8721}" type="slidenum">
              <a:rPr lang="en-US" smtClean="0"/>
              <a:t>‹#›</a:t>
            </a:fld>
            <a:endParaRPr lang="en-US"/>
          </a:p>
        </p:txBody>
      </p:sp>
      <p:sp>
        <p:nvSpPr>
          <p:cNvPr id="6" name="Rectangle 5"/>
          <p:cNvSpPr/>
          <p:nvPr userDrawn="1"/>
        </p:nvSpPr>
        <p:spPr>
          <a:xfrm>
            <a:off x="5638800" y="5619750"/>
            <a:ext cx="3162300" cy="64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143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E13A-1ECB-4D14-BCE1-529DDD8F0C2F}" type="datetimeFigureOut">
              <a:rPr lang="en-US" smtClean="0"/>
              <a:t>3/2/2017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3224B1-447E-4FEB-9074-C3AFFFED8721}" type="slidenum">
              <a:rPr lang="en-US" smtClean="0"/>
              <a:t>‹#›</a:t>
            </a:fld>
            <a:endParaRPr lang="en-US"/>
          </a:p>
        </p:txBody>
      </p:sp>
    </p:spTree>
    <p:extLst>
      <p:ext uri="{BB962C8B-B14F-4D97-AF65-F5344CB8AC3E}">
        <p14:creationId xmlns:p14="http://schemas.microsoft.com/office/powerpoint/2010/main" val="2211970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8515"/>
          </a:xfrm>
          <a:prstGeom prst="rect">
            <a:avLst/>
          </a:prstGeom>
        </p:spPr>
        <p:txBody>
          <a:bodyPr/>
          <a:lstStyle>
            <a:lvl1pPr>
              <a:defRPr sz="3200">
                <a:solidFill>
                  <a:schemeClr val="accent3">
                    <a:lumMod val="75000"/>
                  </a:schemeClr>
                </a:solidFill>
              </a:defRPr>
            </a:lvl1pPr>
          </a:lstStyle>
          <a:p>
            <a:r>
              <a:rPr lang="en-US"/>
              <a:t>Click to edit Master title style</a:t>
            </a:r>
          </a:p>
        </p:txBody>
      </p:sp>
      <p:sp>
        <p:nvSpPr>
          <p:cNvPr id="3" name="Content Placeholder 2"/>
          <p:cNvSpPr>
            <a:spLocks noGrp="1"/>
          </p:cNvSpPr>
          <p:nvPr>
            <p:ph idx="1"/>
          </p:nvPr>
        </p:nvSpPr>
        <p:spPr>
          <a:xfrm>
            <a:off x="457200" y="1140032"/>
            <a:ext cx="8229600" cy="49861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8B16F5-4AAC-4EBE-B04B-6822C467F0D2}"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294BE-F27C-44CA-A940-340D3CC58A0C}" type="slidenum">
              <a:rPr lang="en-US" smtClean="0"/>
              <a:t>‹#›</a:t>
            </a:fld>
            <a:endParaRPr lang="en-US"/>
          </a:p>
        </p:txBody>
      </p:sp>
    </p:spTree>
    <p:extLst>
      <p:ext uri="{BB962C8B-B14F-4D97-AF65-F5344CB8AC3E}">
        <p14:creationId xmlns:p14="http://schemas.microsoft.com/office/powerpoint/2010/main" val="2315061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74" y="0"/>
            <a:ext cx="9039225" cy="5905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D4DB3D9-7B40-ED44-8440-D74AC48FA1E8}" type="datetimeFigureOut">
              <a:rPr lang="en-US" smtClean="0"/>
              <a:pPr/>
              <a:t>3/2/2017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FFDD25-A501-0348-B8B1-0F1E73D2F167}" type="slidenum">
              <a:rPr lang="en-US" smtClean="0"/>
              <a:pPr/>
              <a:t>‹#›</a:t>
            </a:fld>
            <a:endParaRPr lang="en-US" dirty="0"/>
          </a:p>
        </p:txBody>
      </p:sp>
    </p:spTree>
    <p:extLst>
      <p:ext uri="{BB962C8B-B14F-4D97-AF65-F5344CB8AC3E}">
        <p14:creationId xmlns:p14="http://schemas.microsoft.com/office/powerpoint/2010/main" val="2640265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8267156"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101290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2" name="Rectangle 1"/>
          <p:cNvSpPr/>
          <p:nvPr userDrawn="1"/>
        </p:nvSpPr>
        <p:spPr>
          <a:xfrm>
            <a:off x="1" y="5486400"/>
            <a:ext cx="9144000" cy="8699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69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404317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7" name="Content Placeholder 10"/>
          <p:cNvSpPr>
            <a:spLocks noGrp="1"/>
          </p:cNvSpPr>
          <p:nvPr>
            <p:ph sz="quarter" idx="14"/>
          </p:nvPr>
        </p:nvSpPr>
        <p:spPr>
          <a:xfrm>
            <a:off x="4586756" y="1064526"/>
            <a:ext cx="410004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Tree>
    <p:extLst>
      <p:ext uri="{BB962C8B-B14F-4D97-AF65-F5344CB8AC3E}">
        <p14:creationId xmlns:p14="http://schemas.microsoft.com/office/powerpoint/2010/main" val="370502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1" name="Picture 10"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04636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8612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04636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8612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dirty="0"/>
            </a:lvl1pPr>
          </a:lstStyle>
          <a:p>
            <a:pPr>
              <a:defRPr/>
            </a:pPr>
            <a:endParaRPr lang="en-US"/>
          </a:p>
        </p:txBody>
      </p:sp>
      <p:sp>
        <p:nvSpPr>
          <p:cNvPr id="8" name="Rectangle 4"/>
          <p:cNvSpPr>
            <a:spLocks noGrp="1" noChangeArrowheads="1"/>
          </p:cNvSpPr>
          <p:nvPr>
            <p:ph type="dt" sz="half" idx="11"/>
          </p:nvPr>
        </p:nvSpPr>
        <p:spPr>
          <a:xfrm>
            <a:off x="685800" y="6248400"/>
            <a:ext cx="1905000" cy="457200"/>
          </a:xfrm>
          <a:prstGeom prst="rect">
            <a:avLst/>
          </a:prstGeom>
        </p:spPr>
        <p:txBody>
          <a:bodyPr/>
          <a:lstStyle>
            <a:lvl1pPr>
              <a:defRPr dirty="0"/>
            </a:lvl1pPr>
          </a:lstStyle>
          <a:p>
            <a:pPr>
              <a:defRPr/>
            </a:pPr>
            <a:endParaRPr lang="en-US"/>
          </a:p>
        </p:txBody>
      </p:sp>
      <p:sp>
        <p:nvSpPr>
          <p:cNvPr id="9" name="Rectangle 5"/>
          <p:cNvSpPr>
            <a:spLocks noGrp="1" noChangeArrowheads="1"/>
          </p:cNvSpPr>
          <p:nvPr>
            <p:ph type="ftr" sz="quarter" idx="12"/>
          </p:nvPr>
        </p:nvSpPr>
        <p:spPr/>
        <p:txBody>
          <a:bodyPr/>
          <a:lstStyle>
            <a:lvl1pPr>
              <a:defRPr dirty="0"/>
            </a:lvl1pPr>
          </a:lstStyle>
          <a:p>
            <a:pPr>
              <a:defRPr/>
            </a:pPr>
            <a:endParaRPr lang="en-US"/>
          </a:p>
        </p:txBody>
      </p:sp>
      <p:sp>
        <p:nvSpPr>
          <p:cNvPr id="10" name="Rectangle 6"/>
          <p:cNvSpPr>
            <a:spLocks noGrp="1" noChangeArrowheads="1"/>
          </p:cNvSpPr>
          <p:nvPr>
            <p:ph type="sldNum" sz="quarter" idx="13"/>
          </p:nvPr>
        </p:nvSpPr>
        <p:spPr/>
        <p:txBody>
          <a:bodyPr/>
          <a:lstStyle>
            <a:lvl1pPr>
              <a:defRPr/>
            </a:lvl1pPr>
          </a:lstStyle>
          <a:p>
            <a:pPr>
              <a:defRPr/>
            </a:pPr>
            <a:fld id="{EC0D509E-4CA5-43E8-9BA0-2263888F3495}" type="slidenum">
              <a:rPr lang="en-US"/>
              <a:pPr>
                <a:defRPr/>
              </a:pPr>
              <a:t>‹#›</a:t>
            </a:fld>
            <a:endParaRPr lang="en-US" dirty="0"/>
          </a:p>
        </p:txBody>
      </p:sp>
      <p:sp>
        <p:nvSpPr>
          <p:cNvPr id="12"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262546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7"/>
          <p:cNvSpPr>
            <a:spLocks noGrp="1"/>
          </p:cNvSpPr>
          <p:nvPr>
            <p:ph type="title"/>
          </p:nvPr>
        </p:nvSpPr>
        <p:spPr>
          <a:xfrm>
            <a:off x="419645" y="324500"/>
            <a:ext cx="8069262" cy="630843"/>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11" name="Content Placeholder 10"/>
          <p:cNvSpPr>
            <a:spLocks noGrp="1"/>
          </p:cNvSpPr>
          <p:nvPr>
            <p:ph sz="quarter" idx="13"/>
          </p:nvPr>
        </p:nvSpPr>
        <p:spPr>
          <a:xfrm>
            <a:off x="419645" y="1078173"/>
            <a:ext cx="8069262" cy="4612943"/>
          </a:xfrm>
        </p:spPr>
        <p:txBody>
          <a:bodyPr/>
          <a:lstStyle>
            <a:lvl1pPr>
              <a:buClr>
                <a:schemeClr val="tx1">
                  <a:lumMod val="50000"/>
                  <a:lumOff val="50000"/>
                </a:schemeClr>
              </a:buClr>
              <a:defRPr>
                <a:solidFill>
                  <a:srgbClr val="0079C1"/>
                </a:solidFill>
                <a:latin typeface="Calibri"/>
                <a:cs typeface="Calibri"/>
              </a:defRPr>
            </a:lvl1pPr>
            <a:lvl2pPr>
              <a:defRPr sz="2400">
                <a:latin typeface="Calibri"/>
                <a:cs typeface="Calibri"/>
              </a:defRPr>
            </a:lvl2pPr>
            <a:lvl3pPr>
              <a:defRPr sz="2400">
                <a:latin typeface="Calibri"/>
                <a:cs typeface="Calibri"/>
              </a:defRPr>
            </a:lvl3pPr>
            <a:lvl4pPr>
              <a:defRPr sz="2400">
                <a:latin typeface="Calibri"/>
                <a:cs typeface="Calibri"/>
              </a:defRPr>
            </a:lvl4pPr>
            <a:lvl5pPr>
              <a:defRPr sz="24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itle 7"/>
          <p:cNvSpPr>
            <a:spLocks noGrp="1"/>
          </p:cNvSpPr>
          <p:nvPr>
            <p:ph type="title"/>
          </p:nvPr>
        </p:nvSpPr>
        <p:spPr>
          <a:xfrm>
            <a:off x="419645" y="324500"/>
            <a:ext cx="8069262" cy="630843"/>
          </a:xfrm>
          <a:prstGeom prst="rect">
            <a:avLst/>
          </a:prstGeom>
        </p:spPr>
        <p:txBody>
          <a:bodyPr/>
          <a:lstStyle>
            <a:lvl1pPr>
              <a:defRPr sz="3200">
                <a:solidFill>
                  <a:schemeClr val="accent3">
                    <a:lumMod val="75000"/>
                  </a:schemeClr>
                </a:solidFill>
                <a:latin typeface="Calibri"/>
                <a:cs typeface="Calibri"/>
              </a:defRPr>
            </a:lvl1pPr>
          </a:lstStyle>
          <a:p>
            <a:r>
              <a:rPr lang="en-US" dirty="0"/>
              <a:t>Click to edit Master title style</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Tree>
    <p:extLst>
      <p:ext uri="{BB962C8B-B14F-4D97-AF65-F5344CB8AC3E}">
        <p14:creationId xmlns:p14="http://schemas.microsoft.com/office/powerpoint/2010/main" val="354585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404317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7" name="Content Placeholder 10"/>
          <p:cNvSpPr>
            <a:spLocks noGrp="1"/>
          </p:cNvSpPr>
          <p:nvPr>
            <p:ph sz="quarter" idx="14"/>
          </p:nvPr>
        </p:nvSpPr>
        <p:spPr>
          <a:xfrm>
            <a:off x="4586756" y="1064526"/>
            <a:ext cx="410004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Tree>
    <p:extLst>
      <p:ext uri="{BB962C8B-B14F-4D97-AF65-F5344CB8AC3E}">
        <p14:creationId xmlns:p14="http://schemas.microsoft.com/office/powerpoint/2010/main" val="418495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DQ_ppts_place_v1_0005_DQF Body.jpg"/>
          <p:cNvPicPr>
            <a:picLocks noChangeAspect="1"/>
          </p:cNvPicPr>
          <p:nvPr/>
        </p:nvPicPr>
        <p:blipFill>
          <a:blip r:embed="rId16"/>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rgbClr val="ED971F"/>
                </a:solidFill>
              </a:defRPr>
            </a:lvl1pPr>
          </a:lstStyle>
          <a:p>
            <a:fld id="{4D4DB3D9-7B40-ED44-8440-D74AC48FA1E8}" type="datetimeFigureOut">
              <a:rPr lang="en-US" smtClean="0"/>
              <a:pPr/>
              <a:t>3/2/2017</a:t>
            </a:fld>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ED971F"/>
                </a:solidFill>
              </a:defRPr>
            </a:lvl1pPr>
          </a:lstStyle>
          <a:p>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62" r:id="rId4"/>
    <p:sldLayoutId id="2147483656" r:id="rId5"/>
    <p:sldLayoutId id="2147483660" r:id="rId6"/>
    <p:sldLayoutId id="2147483650" r:id="rId7"/>
    <p:sldLayoutId id="2147483680" r:id="rId8"/>
    <p:sldLayoutId id="2147483668" r:id="rId9"/>
    <p:sldLayoutId id="2147483669" r:id="rId10"/>
    <p:sldLayoutId id="2147483666" r:id="rId11"/>
    <p:sldLayoutId id="2147483670" r:id="rId12"/>
    <p:sldLayoutId id="2147483676" r:id="rId13"/>
    <p:sldLayoutId id="2147483681" r:id="rId14"/>
  </p:sldLayoutIdLst>
  <p:txStyles>
    <p:titleStyle>
      <a:lvl1pPr algn="l" defTabSz="457200" rtl="0" eaLnBrk="1" latinLnBrk="0" hangingPunct="1">
        <a:spcBef>
          <a:spcPct val="0"/>
        </a:spcBef>
        <a:buNone/>
        <a:defRPr sz="3800" b="1" kern="1200">
          <a:solidFill>
            <a:srgbClr val="A6C02A"/>
          </a:solidFill>
          <a:latin typeface="Arial"/>
          <a:ea typeface="+mj-ea"/>
          <a:cs typeface="Arial"/>
        </a:defRPr>
      </a:lvl1pPr>
    </p:titleStyle>
    <p:bodyStyle>
      <a:lvl1pPr marL="342900" indent="-342900" algn="l" defTabSz="457200" rtl="0" eaLnBrk="1" latinLnBrk="0" hangingPunct="1">
        <a:spcBef>
          <a:spcPct val="20000"/>
        </a:spcBef>
        <a:buClr>
          <a:srgbClr val="0079C1"/>
        </a:buClr>
        <a:buFont typeface="Arial"/>
        <a:buChar char="•"/>
        <a:defRPr sz="2400" b="1" kern="1200">
          <a:solidFill>
            <a:srgbClr val="2D8BD0"/>
          </a:solidFill>
          <a:latin typeface="Calibri"/>
          <a:ea typeface="+mn-ea"/>
          <a:cs typeface="Calibri"/>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3pPr>
      <a:lvl4pPr marL="16002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4pPr>
      <a:lvl5pPr marL="20574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source=images&amp;cd=&amp;cad=rja&amp;uact=8&amp;ved=0ahUKEwiJ65bawq3SAhUEOiYKHQY7CXUQjRwIBw&amp;url=http://www.gensler.com/research-insight/in-focus/retail-health-retail-medicine-the-new-healthcare-experience&amp;bvm=bv.148073327,d.eWE&amp;psig=AFQjCNGTrWnBiVYMT5EmxXM0cfcGH1YMIw&amp;ust=1488189659297844"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source=images&amp;cd=&amp;cad=rja&amp;uact=8&amp;ved=0ahUKEwiBtNjzwq3SAhVFOiYKHVXjDmIQjRwIBw&amp;url=http://healthcare.mckinsey.com/debunking-common-myths-about-healthcare-consumerism&amp;bvm=bv.148073327,d.eWE&amp;psig=AFQjCNGTrWnBiVYMT5EmxXM0cfcGH1YMIw&amp;ust=1488189659297844"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cad=rja&amp;uact=8&amp;ved=0ahUKEwjM8ZOgm6_SAhWELSYKHaMeCNEQjRwIBw&amp;url=https://www.pinterest.com/explore/capitalist-pig/&amp;bvm=bv.148073327,d.cGw&amp;psig=AFQjCNHEmHKut3P9bfvNiS-qL3CvhDpS9Q&amp;ust=148824832143914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cnn.com/2013/03/29/health/dentist-5-things/" TargetMode="External"/><Relationship Id="rId2" Type="http://schemas.openxmlformats.org/officeDocument/2006/relationships/hyperlink" Target="http://www.osap.org/?Patient_FiveQuestion" TargetMode="External"/><Relationship Id="rId1" Type="http://schemas.openxmlformats.org/officeDocument/2006/relationships/slideLayout" Target="../slideLayouts/slideLayout13.xml"/><Relationship Id="rId4" Type="http://schemas.openxmlformats.org/officeDocument/2006/relationships/hyperlink" Target="http://howtoopenadentaloffice.com/sterilization-cent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url?sa=i&amp;rct=j&amp;q=&amp;esrc=s&amp;source=images&amp;cd=&amp;cad=rja&amp;uact=8&amp;ved=0ahUKEwjt_arfxK3SAhUGQSYKHT4IDbAQjRwIBw&amp;url=http://www.123rf.com/photo_29296741_transparency-word-on-an-arrow-going-up-to-illustrate-the-growth-or-positive-performance-a-business-c.html&amp;bvm=bv.148073327,d.eWE&amp;psig=AFQjCNHZ-C89S2I3tSWQ72_uRIsScfU7Rg&amp;ust=148819075717007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cad=rja&amp;uact=8&amp;ved=0ahUKEwjoyPTm7P7QAhUD4iYKHfMpDNkQjRwIBw&amp;url=https://dupress.deloitte.com/dup-us-en/deloitte-review/issue-16/consumerism-health-care.html&amp;psig=AFQjCNGl6aLavSFmlNVzU8TNLaugxYeHnQ&amp;ust=1482188548578607"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pinterest.com/bfdentistry/dental-cartoons-funny-stuf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untzPw63SAhVC6yYKHUXWAkAQjRwIBw&amp;url=http://www.mckinsey.com/industries/pharmaceuticals-and-medical-products/our-insights/how-pharma-companies-can-better-understand-patients&amp;bvm=bv.148073327,d.eWE&amp;psig=AFQjCNFRkyPMMuXZt5NAyYFtaUMsbP4UWQ&amp;ust=1488190379034417"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source=images&amp;cd=&amp;cad=rja&amp;uact=8&amp;ved=0ahUKEwjTlfuAwa3SAhXG5CYKHUxBDSIQjRwIBw&amp;url=http://social.eyeforpharma.com/commercial/press-release-patient-focused-medication-adherence-now-more-important-ever&amp;bvm=bv.148073327,d.eWE&amp;psig=AFQjCNGTrWnBiVYMT5EmxXM0cfcGH1YMIw&amp;ust=1488189659297844"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rct=j&amp;q=&amp;esrc=s&amp;source=images&amp;cd=&amp;cad=rja&amp;uact=8&amp;ved=0ahUKEwjs9Lf6wK3SAhUGNiYKHZuuDT0QjRwIBw&amp;url=https://www.gensler.com/research-insight/in-focus/retail-health-retail-medicine-the-new-healthcare-experience&amp;bvm=bv.148073327,d.eWE&amp;psig=AFQjCNGTrWnBiVYMT5EmxXM0cfcGH1YMIw&amp;ust=148818965929784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750" y="135089"/>
            <a:ext cx="7772400" cy="1073888"/>
          </a:xfrm>
        </p:spPr>
        <p:txBody>
          <a:bodyPr>
            <a:normAutofit/>
          </a:bodyPr>
          <a:lstStyle/>
          <a:p>
            <a:r>
              <a:rPr lang="en-US" dirty="0"/>
              <a:t>Patient- 3.0</a:t>
            </a:r>
          </a:p>
        </p:txBody>
      </p:sp>
      <p:sp>
        <p:nvSpPr>
          <p:cNvPr id="3" name="Subtitle 2"/>
          <p:cNvSpPr>
            <a:spLocks noGrp="1"/>
          </p:cNvSpPr>
          <p:nvPr>
            <p:ph type="subTitle" idx="1"/>
          </p:nvPr>
        </p:nvSpPr>
        <p:spPr>
          <a:xfrm>
            <a:off x="539750" y="1193180"/>
            <a:ext cx="7772400" cy="764808"/>
          </a:xfrm>
        </p:spPr>
        <p:txBody>
          <a:bodyPr>
            <a:normAutofit/>
          </a:bodyPr>
          <a:lstStyle/>
          <a:p>
            <a:pPr algn="r"/>
            <a:r>
              <a:rPr lang="en-US" dirty="0"/>
              <a:t>Sean G. Boynes, DMD, MS</a:t>
            </a:r>
          </a:p>
          <a:p>
            <a:pPr algn="r"/>
            <a:r>
              <a:rPr lang="en-US" sz="1800" dirty="0"/>
              <a:t>Director of Interprofessional Practice</a:t>
            </a:r>
          </a:p>
        </p:txBody>
      </p:sp>
    </p:spTree>
    <p:extLst>
      <p:ext uri="{BB962C8B-B14F-4D97-AF65-F5344CB8AC3E}">
        <p14:creationId xmlns:p14="http://schemas.microsoft.com/office/powerpoint/2010/main" val="362471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307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70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767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098"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92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776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459" y="601610"/>
            <a:ext cx="7623544" cy="1015663"/>
          </a:xfrm>
          <a:prstGeom prst="rect">
            <a:avLst/>
          </a:prstGeom>
          <a:noFill/>
        </p:spPr>
        <p:txBody>
          <a:bodyPr wrap="square" rtlCol="0">
            <a:spAutoFit/>
          </a:bodyPr>
          <a:lstStyle/>
          <a:p>
            <a:r>
              <a:rPr lang="en-US" sz="6000" dirty="0">
                <a:solidFill>
                  <a:srgbClr val="0070C0"/>
                </a:solidFill>
              </a:rPr>
              <a:t>Questions &amp; Discussion</a:t>
            </a:r>
          </a:p>
        </p:txBody>
      </p:sp>
    </p:spTree>
    <p:extLst>
      <p:ext uri="{BB962C8B-B14F-4D97-AF65-F5344CB8AC3E}">
        <p14:creationId xmlns:p14="http://schemas.microsoft.com/office/powerpoint/2010/main" val="3680683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840" y="93352"/>
            <a:ext cx="8267700" cy="617196"/>
          </a:xfrm>
        </p:spPr>
        <p:txBody>
          <a:bodyPr/>
          <a:lstStyle/>
          <a:p>
            <a:r>
              <a:rPr lang="en-US" dirty="0"/>
              <a:t>Consumerism and Oral Health</a:t>
            </a:r>
          </a:p>
        </p:txBody>
      </p:sp>
      <p:pic>
        <p:nvPicPr>
          <p:cNvPr id="1026" name="Picture 2" descr="Image result for consume they live nan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578" y="860860"/>
            <a:ext cx="3609975"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531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33" y="176791"/>
            <a:ext cx="8331199" cy="6075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196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098"/>
            <a:ext cx="8229600" cy="758515"/>
          </a:xfrm>
        </p:spPr>
        <p:txBody>
          <a:bodyPr/>
          <a:lstStyle/>
          <a:p>
            <a:r>
              <a:rPr lang="en-US" dirty="0"/>
              <a:t>Media Navigation</a:t>
            </a:r>
          </a:p>
        </p:txBody>
      </p:sp>
      <p:sp>
        <p:nvSpPr>
          <p:cNvPr id="3" name="Content Placeholder 2"/>
          <p:cNvSpPr>
            <a:spLocks noGrp="1"/>
          </p:cNvSpPr>
          <p:nvPr>
            <p:ph idx="1"/>
          </p:nvPr>
        </p:nvSpPr>
        <p:spPr>
          <a:xfrm>
            <a:off x="457200" y="1046613"/>
            <a:ext cx="8229600" cy="4986132"/>
          </a:xfrm>
        </p:spPr>
        <p:txBody>
          <a:bodyPr>
            <a:normAutofit/>
          </a:bodyPr>
          <a:lstStyle/>
          <a:p>
            <a:r>
              <a:rPr lang="en-US" dirty="0"/>
              <a:t>The “YELP Era”</a:t>
            </a:r>
          </a:p>
          <a:p>
            <a:pPr lvl="1"/>
            <a:r>
              <a:rPr lang="en-US" dirty="0"/>
              <a:t>In 2010, more than 112,000 individual doctors were reviewed, compared with 2,475 in 2005</a:t>
            </a:r>
          </a:p>
          <a:p>
            <a:pPr lvl="1"/>
            <a:r>
              <a:rPr lang="en-US" dirty="0"/>
              <a:t>23% of 2137 adults surveyed for JAMA use rating sites such as </a:t>
            </a:r>
            <a:r>
              <a:rPr lang="en-US" dirty="0" err="1"/>
              <a:t>Healthgrades</a:t>
            </a:r>
            <a:r>
              <a:rPr lang="en-US" dirty="0"/>
              <a:t>, Vitals, </a:t>
            </a:r>
            <a:r>
              <a:rPr lang="en-US" dirty="0" err="1"/>
              <a:t>RateMDs</a:t>
            </a:r>
            <a:r>
              <a:rPr lang="en-US" dirty="0"/>
              <a:t>, and </a:t>
            </a:r>
            <a:r>
              <a:rPr lang="en-US" dirty="0" err="1"/>
              <a:t>ZocDoc</a:t>
            </a:r>
            <a:r>
              <a:rPr lang="en-US" dirty="0"/>
              <a:t>. </a:t>
            </a:r>
          </a:p>
          <a:p>
            <a:pPr lvl="1"/>
            <a:r>
              <a:rPr lang="en-US" dirty="0"/>
              <a:t>Harvard business school found a one-star drop in a rating can reduce revenue by almost 10%</a:t>
            </a:r>
          </a:p>
        </p:txBody>
      </p:sp>
    </p:spTree>
    <p:extLst>
      <p:ext uri="{BB962C8B-B14F-4D97-AF65-F5344CB8AC3E}">
        <p14:creationId xmlns:p14="http://schemas.microsoft.com/office/powerpoint/2010/main" val="4035241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Satisfaction Evaluation Tools</a:t>
            </a:r>
          </a:p>
        </p:txBody>
      </p:sp>
      <p:sp>
        <p:nvSpPr>
          <p:cNvPr id="3" name="Content Placeholder 2"/>
          <p:cNvSpPr>
            <a:spLocks noGrp="1"/>
          </p:cNvSpPr>
          <p:nvPr>
            <p:ph idx="1"/>
          </p:nvPr>
        </p:nvSpPr>
        <p:spPr/>
        <p:txBody>
          <a:bodyPr>
            <a:normAutofit/>
          </a:bodyPr>
          <a:lstStyle/>
          <a:p>
            <a:r>
              <a:rPr lang="en-US" dirty="0"/>
              <a:t>Subjective patient outcomes can be assessed with validated patient surveys</a:t>
            </a:r>
          </a:p>
          <a:p>
            <a:pPr lvl="1"/>
            <a:r>
              <a:rPr lang="en-US" b="0" dirty="0"/>
              <a:t>Oral Health Impact Profile (OHIP-14) </a:t>
            </a:r>
          </a:p>
          <a:p>
            <a:pPr lvl="2"/>
            <a:r>
              <a:rPr lang="en-US" b="0" dirty="0"/>
              <a:t>These surveys measure a patient’s own perception of the effect of care on their oral health status. </a:t>
            </a:r>
          </a:p>
          <a:p>
            <a:pPr lvl="2"/>
            <a:r>
              <a:rPr lang="en-US" b="1" dirty="0">
                <a:solidFill>
                  <a:srgbClr val="FF0000"/>
                </a:solidFill>
              </a:rPr>
              <a:t>Considered an augmentation to the OHC’s current patient satisfaction review process </a:t>
            </a:r>
          </a:p>
          <a:p>
            <a:pPr lvl="3"/>
            <a:r>
              <a:rPr lang="en-US" b="1" cap="small" dirty="0">
                <a:solidFill>
                  <a:srgbClr val="FF0000"/>
                </a:solidFill>
              </a:rPr>
              <a:t>need both tools</a:t>
            </a:r>
          </a:p>
          <a:p>
            <a:r>
              <a:rPr lang="en-US" dirty="0"/>
              <a:t>Can outsource data collection and reporting</a:t>
            </a:r>
          </a:p>
          <a:p>
            <a:pPr lvl="1"/>
            <a:r>
              <a:rPr lang="en-US" b="0" dirty="0"/>
              <a:t>Multitude of companies that work with individual institutions to obtain patient experience information</a:t>
            </a:r>
          </a:p>
        </p:txBody>
      </p:sp>
    </p:spTree>
    <p:extLst>
      <p:ext uri="{BB962C8B-B14F-4D97-AF65-F5344CB8AC3E}">
        <p14:creationId xmlns:p14="http://schemas.microsoft.com/office/powerpoint/2010/main" val="3119219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7395" y="5571460"/>
            <a:ext cx="2849526" cy="6911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OHIP-14</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379" y="274638"/>
            <a:ext cx="4859649" cy="5987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2019" y="6440523"/>
            <a:ext cx="8484781" cy="369332"/>
          </a:xfrm>
          <a:prstGeom prst="rect">
            <a:avLst/>
          </a:prstGeom>
          <a:noFill/>
        </p:spPr>
        <p:txBody>
          <a:bodyPr wrap="square" rtlCol="0">
            <a:spAutoFit/>
          </a:bodyPr>
          <a:lstStyle/>
          <a:p>
            <a:r>
              <a:rPr lang="en-US" b="1" dirty="0">
                <a:solidFill>
                  <a:schemeClr val="bg1"/>
                </a:solidFill>
              </a:rPr>
              <a:t>http://www.nnoha.org/nnoha-content/uploads/2013/08/OpManualChapter6.pdf</a:t>
            </a:r>
          </a:p>
        </p:txBody>
      </p:sp>
    </p:spTree>
    <p:extLst>
      <p:ext uri="{BB962C8B-B14F-4D97-AF65-F5344CB8AC3E}">
        <p14:creationId xmlns:p14="http://schemas.microsoft.com/office/powerpoint/2010/main" val="4088180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Knowing the Quality of Devices Used</a:t>
            </a:r>
          </a:p>
        </p:txBody>
      </p:sp>
      <p:sp>
        <p:nvSpPr>
          <p:cNvPr id="5" name="Content Placeholder 4"/>
          <p:cNvSpPr>
            <a:spLocks noGrp="1"/>
          </p:cNvSpPr>
          <p:nvPr>
            <p:ph idx="1"/>
          </p:nvPr>
        </p:nvSpPr>
        <p:spPr/>
        <p:txBody>
          <a:bodyPr/>
          <a:lstStyle/>
          <a:p>
            <a:r>
              <a:rPr lang="en-US" dirty="0"/>
              <a:t>“The dental restoration industry’s lack of transparency has been an increasingly troubling issue for the past several years, says the National Association of Dental Laboratories.  With the increasing demand for dental implants, NADL encourages consumers to stay informed about the quality of their restorations in order to avoid future health implications.”</a:t>
            </a:r>
          </a:p>
          <a:p>
            <a:pPr lvl="1"/>
            <a:r>
              <a:rPr lang="en-US" dirty="0"/>
              <a:t>“The public needs to be aware that in most states, there is no disclosure of the materials or brands used in their dental restorations, like you would find in the surgical medical device industry.”</a:t>
            </a:r>
          </a:p>
          <a:p>
            <a:pPr lvl="1"/>
            <a:endParaRPr lang="en-US" dirty="0"/>
          </a:p>
        </p:txBody>
      </p:sp>
      <p:sp>
        <p:nvSpPr>
          <p:cNvPr id="6" name="TextBox 5"/>
          <p:cNvSpPr txBox="1"/>
          <p:nvPr/>
        </p:nvSpPr>
        <p:spPr>
          <a:xfrm>
            <a:off x="195943" y="6382006"/>
            <a:ext cx="8725988" cy="307777"/>
          </a:xfrm>
          <a:prstGeom prst="rect">
            <a:avLst/>
          </a:prstGeom>
          <a:noFill/>
        </p:spPr>
        <p:txBody>
          <a:bodyPr wrap="square" rtlCol="0">
            <a:spAutoFit/>
          </a:bodyPr>
          <a:lstStyle/>
          <a:p>
            <a:r>
              <a:rPr lang="en-US" sz="1400" b="1" dirty="0">
                <a:solidFill>
                  <a:schemeClr val="bg1"/>
                </a:solidFill>
              </a:rPr>
              <a:t>https://www.e-dental.com/doc/growing-dental-implant-industry-needs-transparency-0001</a:t>
            </a:r>
          </a:p>
        </p:txBody>
      </p:sp>
    </p:spTree>
    <p:extLst>
      <p:ext uri="{BB962C8B-B14F-4D97-AF65-F5344CB8AC3E}">
        <p14:creationId xmlns:p14="http://schemas.microsoft.com/office/powerpoint/2010/main" val="3843858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11243" y="5386192"/>
            <a:ext cx="3444658"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Safety Concerns – </a:t>
            </a:r>
            <a:r>
              <a:rPr lang="en-US" sz="2800" dirty="0"/>
              <a:t>Sterilization and Disease</a:t>
            </a:r>
          </a:p>
        </p:txBody>
      </p:sp>
      <p:sp>
        <p:nvSpPr>
          <p:cNvPr id="3" name="Content Placeholder 2"/>
          <p:cNvSpPr>
            <a:spLocks noGrp="1"/>
          </p:cNvSpPr>
          <p:nvPr>
            <p:ph idx="1"/>
          </p:nvPr>
        </p:nvSpPr>
        <p:spPr/>
        <p:txBody>
          <a:bodyPr>
            <a:normAutofit/>
          </a:bodyPr>
          <a:lstStyle/>
          <a:p>
            <a:r>
              <a:rPr lang="en-US" dirty="0"/>
              <a:t>Infection control-sterilization is often foremost on a patient’s mind and vital to their concept of quality health care</a:t>
            </a:r>
          </a:p>
          <a:p>
            <a:r>
              <a:rPr lang="en-US" dirty="0"/>
              <a:t>A recent analysis conveyed that parents’ attentiveness to dental office and instrument cleanliness was affected and heightened following news reports of sterilization failures in dentistry.</a:t>
            </a:r>
            <a:r>
              <a:rPr lang="en-US" baseline="30000" dirty="0"/>
              <a:t> </a:t>
            </a:r>
          </a:p>
          <a:p>
            <a:pPr lvl="1"/>
            <a:r>
              <a:rPr lang="en-US" dirty="0"/>
              <a:t>As practices improve sterilization transparency and accountability, the dental office’s sterilization center has been anecdotally proposed as the “new glove” in dentistry.</a:t>
            </a:r>
          </a:p>
        </p:txBody>
      </p:sp>
      <p:sp>
        <p:nvSpPr>
          <p:cNvPr id="5" name="TextBox 4"/>
          <p:cNvSpPr txBox="1"/>
          <p:nvPr/>
        </p:nvSpPr>
        <p:spPr>
          <a:xfrm>
            <a:off x="100208" y="5427893"/>
            <a:ext cx="9043792" cy="830997"/>
          </a:xfrm>
          <a:prstGeom prst="rect">
            <a:avLst/>
          </a:prstGeom>
          <a:noFill/>
        </p:spPr>
        <p:txBody>
          <a:bodyPr wrap="square" rtlCol="0">
            <a:spAutoFit/>
          </a:bodyPr>
          <a:lstStyle/>
          <a:p>
            <a:pPr lvl="0" algn="r"/>
            <a:r>
              <a:rPr lang="en-US" sz="1200" dirty="0"/>
              <a:t>The Organization for Safety, Asepsis and Prevention (OSAP).. </a:t>
            </a:r>
            <a:r>
              <a:rPr lang="en-US" sz="1200" u="sng" dirty="0">
                <a:hlinkClick r:id="rId2"/>
              </a:rPr>
              <a:t>http://www.osap.org/?Patient_FiveQuestion</a:t>
            </a:r>
            <a:r>
              <a:rPr lang="en-US" sz="1200" dirty="0"/>
              <a:t> </a:t>
            </a:r>
          </a:p>
          <a:p>
            <a:pPr lvl="0" algn="r"/>
            <a:r>
              <a:rPr lang="en-US" sz="1200" dirty="0" err="1"/>
              <a:t>Burhenne</a:t>
            </a:r>
            <a:r>
              <a:rPr lang="en-US" sz="1200" dirty="0"/>
              <a:t> M.. </a:t>
            </a:r>
            <a:r>
              <a:rPr lang="en-US" sz="1200" u="sng" dirty="0">
                <a:hlinkClick r:id="rId3"/>
              </a:rPr>
              <a:t>http://www.cnn.com/2013/03/29/health/dentist-5-things/</a:t>
            </a:r>
            <a:r>
              <a:rPr lang="en-US" sz="1200" dirty="0"/>
              <a:t> </a:t>
            </a:r>
          </a:p>
          <a:p>
            <a:pPr lvl="0" algn="r"/>
            <a:r>
              <a:rPr lang="en-US" sz="1200" dirty="0"/>
              <a:t>Martinez TS, et al.  Western University of Health Sciences, 2015. </a:t>
            </a:r>
          </a:p>
          <a:p>
            <a:pPr lvl="0" algn="r"/>
            <a:r>
              <a:rPr lang="en-US" sz="1200" dirty="0"/>
              <a:t>Amos J. </a:t>
            </a:r>
            <a:r>
              <a:rPr lang="en-US" sz="1200" u="sng" dirty="0">
                <a:hlinkClick r:id="rId4"/>
              </a:rPr>
              <a:t>http://howtoopenadentaloffice.com/sterilization-center/</a:t>
            </a:r>
            <a:r>
              <a:rPr lang="en-US" sz="1200" dirty="0"/>
              <a:t> </a:t>
            </a:r>
            <a:endParaRPr lang="en-US" dirty="0"/>
          </a:p>
        </p:txBody>
      </p:sp>
    </p:spTree>
    <p:extLst>
      <p:ext uri="{BB962C8B-B14F-4D97-AF65-F5344CB8AC3E}">
        <p14:creationId xmlns:p14="http://schemas.microsoft.com/office/powerpoint/2010/main" val="396253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Growth of Transparency</a:t>
            </a:r>
          </a:p>
        </p:txBody>
      </p:sp>
      <p:sp>
        <p:nvSpPr>
          <p:cNvPr id="3" name="AutoShape 2" descr="Image result for growth of transparency">
            <a:hlinkClick r:id="rId2"/>
          </p:cNvPr>
          <p:cNvSpPr>
            <a:spLocks noChangeAspect="1" noChangeArrowheads="1"/>
          </p:cNvSpPr>
          <p:nvPr/>
        </p:nvSpPr>
        <p:spPr bwMode="auto">
          <a:xfrm>
            <a:off x="46038" y="-2308225"/>
            <a:ext cx="5353050" cy="4819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498" y="1280574"/>
            <a:ext cx="4310742" cy="387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418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048"/>
            <a:ext cx="8229600" cy="758515"/>
          </a:xfrm>
        </p:spPr>
        <p:txBody>
          <a:bodyPr/>
          <a:lstStyle/>
          <a:p>
            <a:r>
              <a:rPr lang="en-US" dirty="0"/>
              <a:t>Improving the Sterilization Process</a:t>
            </a:r>
          </a:p>
        </p:txBody>
      </p:sp>
      <p:sp>
        <p:nvSpPr>
          <p:cNvPr id="3" name="Content Placeholder 2"/>
          <p:cNvSpPr>
            <a:spLocks noGrp="1"/>
          </p:cNvSpPr>
          <p:nvPr>
            <p:ph idx="1"/>
          </p:nvPr>
        </p:nvSpPr>
        <p:spPr>
          <a:xfrm>
            <a:off x="457200" y="914563"/>
            <a:ext cx="8229600" cy="4986132"/>
          </a:xfrm>
        </p:spPr>
        <p:txBody>
          <a:bodyPr>
            <a:normAutofit lnSpcReduction="10000"/>
          </a:bodyPr>
          <a:lstStyle/>
          <a:p>
            <a:r>
              <a:rPr lang="en-US" dirty="0"/>
              <a:t>In the current dental care market, dentists are feeling pressure to improve production while safeguarding the integral safety of the patient. </a:t>
            </a:r>
          </a:p>
          <a:p>
            <a:pPr lvl="1"/>
            <a:r>
              <a:rPr lang="en-US" dirty="0"/>
              <a:t>Fortunately, innovation with dental processing equipment provides today’s dental care teams with avenues to safer methods, “…while realizing efficiencies and ultimately, saving money.”</a:t>
            </a:r>
          </a:p>
          <a:p>
            <a:pPr lvl="2"/>
            <a:r>
              <a:rPr lang="en-US" dirty="0"/>
              <a:t>Use of instrument cassettes</a:t>
            </a:r>
          </a:p>
          <a:p>
            <a:pPr lvl="2"/>
            <a:r>
              <a:rPr lang="en-US" dirty="0"/>
              <a:t>Ultrasonic cleaner</a:t>
            </a:r>
          </a:p>
          <a:p>
            <a:pPr lvl="2"/>
            <a:r>
              <a:rPr lang="en-US" dirty="0"/>
              <a:t>Water filtration system and auto fill</a:t>
            </a:r>
          </a:p>
          <a:p>
            <a:pPr lvl="2"/>
            <a:r>
              <a:rPr lang="en-US" dirty="0"/>
              <a:t>On-site sterilization indicators – testing </a:t>
            </a:r>
          </a:p>
          <a:p>
            <a:pPr lvl="2"/>
            <a:r>
              <a:rPr lang="en-US" dirty="0"/>
              <a:t>Use of documents and checklists </a:t>
            </a:r>
          </a:p>
          <a:p>
            <a:pPr lvl="2"/>
            <a:r>
              <a:rPr lang="en-US" dirty="0"/>
              <a:t>Team centered approach</a:t>
            </a:r>
          </a:p>
        </p:txBody>
      </p:sp>
    </p:spTree>
    <p:extLst>
      <p:ext uri="{BB962C8B-B14F-4D97-AF65-F5344CB8AC3E}">
        <p14:creationId xmlns:p14="http://schemas.microsoft.com/office/powerpoint/2010/main" val="3592083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Involvement</a:t>
            </a:r>
          </a:p>
        </p:txBody>
      </p:sp>
      <p:sp>
        <p:nvSpPr>
          <p:cNvPr id="3" name="Content Placeholder 2"/>
          <p:cNvSpPr>
            <a:spLocks noGrp="1"/>
          </p:cNvSpPr>
          <p:nvPr>
            <p:ph idx="1"/>
          </p:nvPr>
        </p:nvSpPr>
        <p:spPr/>
        <p:txBody>
          <a:bodyPr/>
          <a:lstStyle/>
          <a:p>
            <a:r>
              <a:rPr lang="en-US" dirty="0"/>
              <a:t>Previous investigations have analyzed service elements for which higher expectation  was placed.</a:t>
            </a:r>
            <a:r>
              <a:rPr lang="en-US" baseline="30000" dirty="0"/>
              <a:t> </a:t>
            </a:r>
          </a:p>
          <a:p>
            <a:pPr lvl="1"/>
            <a:r>
              <a:rPr lang="en-US" dirty="0"/>
              <a:t>Notably, the highest score awarded by patients surveyed was “clean and hygienic appearance” and “thorough sterilization of instruments”, </a:t>
            </a:r>
          </a:p>
          <a:p>
            <a:pPr lvl="2"/>
            <a:r>
              <a:rPr lang="en-US" dirty="0"/>
              <a:t>Which most patients in the presented study regarded as crucial attributes.</a:t>
            </a:r>
            <a:r>
              <a:rPr lang="en-US" baseline="30000" dirty="0"/>
              <a:t> </a:t>
            </a:r>
            <a:r>
              <a:rPr lang="en-US" dirty="0"/>
              <a:t>. </a:t>
            </a:r>
          </a:p>
          <a:p>
            <a:r>
              <a:rPr lang="en-US" dirty="0"/>
              <a:t>Dental office tour (On line and on site)</a:t>
            </a:r>
          </a:p>
          <a:p>
            <a:r>
              <a:rPr lang="en-US" dirty="0"/>
              <a:t>Display of sterilization equipment testing and type used</a:t>
            </a:r>
          </a:p>
          <a:p>
            <a:r>
              <a:rPr lang="en-US" dirty="0"/>
              <a:t>Have a team shared vision for safety by the dental care teams. </a:t>
            </a:r>
          </a:p>
        </p:txBody>
      </p:sp>
    </p:spTree>
    <p:extLst>
      <p:ext uri="{BB962C8B-B14F-4D97-AF65-F5344CB8AC3E}">
        <p14:creationId xmlns:p14="http://schemas.microsoft.com/office/powerpoint/2010/main" val="3775049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19645" y="513635"/>
            <a:ext cx="8069262" cy="4612943"/>
          </a:xfrm>
          <a:prstGeom prst="rect">
            <a:avLst/>
          </a:prstGeom>
        </p:spPr>
        <p:txBody>
          <a:bodyPr/>
          <a:lstStyle>
            <a:lvl1pPr marL="342900" indent="-342900" algn="l" defTabSz="457200" rtl="0" eaLnBrk="1" latinLnBrk="0" hangingPunct="1">
              <a:spcBef>
                <a:spcPct val="20000"/>
              </a:spcBef>
              <a:buClr>
                <a:srgbClr val="0079C1"/>
              </a:buClr>
              <a:buFont typeface="Arial"/>
              <a:buChar char="•"/>
              <a:defRPr sz="2400" b="1" kern="1200">
                <a:solidFill>
                  <a:srgbClr val="2D8BD0"/>
                </a:solidFill>
                <a:latin typeface="Calibri"/>
                <a:ea typeface="+mn-ea"/>
                <a:cs typeface="Calibri"/>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3pPr>
            <a:lvl4pPr marL="16002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4pPr>
            <a:lvl5pPr marL="20574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Every person in the U.S. healthcare system wears a number of hats: they’re shoppers, insurance policy holders, payers, patients, and maybe even medical savers or investors. But at the heart, they’re consumers</a:t>
            </a:r>
          </a:p>
          <a:p>
            <a:pPr lvl="1"/>
            <a:endParaRPr lang="en-US" dirty="0"/>
          </a:p>
        </p:txBody>
      </p:sp>
      <p:pic>
        <p:nvPicPr>
          <p:cNvPr id="1026" name="Picture 2" descr="Image result for six sectors of healthcare consume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13" y="172487"/>
            <a:ext cx="8603974" cy="607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02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459" y="601610"/>
            <a:ext cx="7623544" cy="1015663"/>
          </a:xfrm>
          <a:prstGeom prst="rect">
            <a:avLst/>
          </a:prstGeom>
          <a:noFill/>
        </p:spPr>
        <p:txBody>
          <a:bodyPr wrap="square" rtlCol="0">
            <a:spAutoFit/>
          </a:bodyPr>
          <a:lstStyle/>
          <a:p>
            <a:r>
              <a:rPr lang="en-US" sz="6000" dirty="0">
                <a:solidFill>
                  <a:srgbClr val="0070C0"/>
                </a:solidFill>
              </a:rPr>
              <a:t>Questions &amp; Discussion</a:t>
            </a:r>
          </a:p>
        </p:txBody>
      </p:sp>
    </p:spTree>
    <p:extLst>
      <p:ext uri="{BB962C8B-B14F-4D97-AF65-F5344CB8AC3E}">
        <p14:creationId xmlns:p14="http://schemas.microsoft.com/office/powerpoint/2010/main" val="3859210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the Care Pathway</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030" y="1313432"/>
            <a:ext cx="4277717" cy="352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531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Navigation and Coordinating Care</a:t>
            </a:r>
          </a:p>
        </p:txBody>
      </p:sp>
      <p:sp>
        <p:nvSpPr>
          <p:cNvPr id="3" name="Content Placeholder 2"/>
          <p:cNvSpPr>
            <a:spLocks noGrp="1"/>
          </p:cNvSpPr>
          <p:nvPr>
            <p:ph sz="quarter" idx="13"/>
          </p:nvPr>
        </p:nvSpPr>
        <p:spPr/>
        <p:txBody>
          <a:bodyPr>
            <a:normAutofit/>
          </a:bodyPr>
          <a:lstStyle/>
          <a:p>
            <a:r>
              <a:rPr lang="en-US" dirty="0"/>
              <a:t>Patient navigation may be defined as the process of helping patients to effectively and efficiently use the health care system. </a:t>
            </a:r>
          </a:p>
          <a:p>
            <a:r>
              <a:rPr lang="en-US" dirty="0"/>
              <a:t>4 major challenges patients face when navigating health care’s complex system: </a:t>
            </a:r>
          </a:p>
          <a:p>
            <a:pPr lvl="1"/>
            <a:r>
              <a:rPr lang="en-US" dirty="0"/>
              <a:t>choosing, understanding, and using health coverage or applying for assistance when uninsured; </a:t>
            </a:r>
          </a:p>
          <a:p>
            <a:pPr lvl="1"/>
            <a:r>
              <a:rPr lang="en-US" dirty="0"/>
              <a:t>choosing, using, and understanding different types of health providers and services; </a:t>
            </a:r>
          </a:p>
          <a:p>
            <a:pPr lvl="1"/>
            <a:r>
              <a:rPr lang="en-US" dirty="0"/>
              <a:t>making treatment decisions; </a:t>
            </a:r>
          </a:p>
          <a:p>
            <a:pPr lvl="1"/>
            <a:r>
              <a:rPr lang="en-US" dirty="0"/>
              <a:t>managing care received by multiple providers. </a:t>
            </a:r>
          </a:p>
        </p:txBody>
      </p:sp>
      <p:sp>
        <p:nvSpPr>
          <p:cNvPr id="4" name="TextBox 3"/>
          <p:cNvSpPr txBox="1"/>
          <p:nvPr/>
        </p:nvSpPr>
        <p:spPr>
          <a:xfrm>
            <a:off x="137786" y="6338170"/>
            <a:ext cx="8818324" cy="584775"/>
          </a:xfrm>
          <a:prstGeom prst="rect">
            <a:avLst/>
          </a:prstGeom>
          <a:noFill/>
        </p:spPr>
        <p:txBody>
          <a:bodyPr wrap="square" rtlCol="0">
            <a:spAutoFit/>
          </a:bodyPr>
          <a:lstStyle/>
          <a:p>
            <a:r>
              <a:rPr lang="en-US" sz="1400" b="1" i="1" dirty="0" err="1">
                <a:solidFill>
                  <a:schemeClr val="bg1"/>
                </a:solidFill>
              </a:rPr>
              <a:t>Sofaer</a:t>
            </a:r>
            <a:r>
              <a:rPr lang="en-US" sz="1400" b="1" i="1" dirty="0">
                <a:solidFill>
                  <a:schemeClr val="bg1"/>
                </a:solidFill>
              </a:rPr>
              <a:t> S. Med Care Res Rev 2009; 66(1 </a:t>
            </a:r>
            <a:r>
              <a:rPr lang="en-US" sz="1400" b="1" i="1" dirty="0" err="1">
                <a:solidFill>
                  <a:schemeClr val="bg1"/>
                </a:solidFill>
              </a:rPr>
              <a:t>Suppl</a:t>
            </a:r>
            <a:r>
              <a:rPr lang="en-US" sz="1400" b="1" i="1" dirty="0">
                <a:solidFill>
                  <a:schemeClr val="bg1"/>
                </a:solidFill>
              </a:rPr>
              <a:t>): 75S–93S.</a:t>
            </a:r>
            <a:endParaRPr lang="en-US" sz="1400" b="1" dirty="0">
              <a:solidFill>
                <a:schemeClr val="bg1"/>
              </a:solidFill>
            </a:endParaRPr>
          </a:p>
          <a:p>
            <a:endParaRPr lang="en-US" dirty="0"/>
          </a:p>
        </p:txBody>
      </p:sp>
    </p:spTree>
    <p:extLst>
      <p:ext uri="{BB962C8B-B14F-4D97-AF65-F5344CB8AC3E}">
        <p14:creationId xmlns:p14="http://schemas.microsoft.com/office/powerpoint/2010/main" val="482102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772" y="177106"/>
            <a:ext cx="8390239" cy="6087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960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Pathway construction and expansion</a:t>
            </a:r>
          </a:p>
        </p:txBody>
      </p:sp>
      <p:sp>
        <p:nvSpPr>
          <p:cNvPr id="3" name="Content Placeholder 2"/>
          <p:cNvSpPr>
            <a:spLocks noGrp="1"/>
          </p:cNvSpPr>
          <p:nvPr>
            <p:ph sz="quarter" idx="13"/>
          </p:nvPr>
        </p:nvSpPr>
        <p:spPr/>
        <p:txBody>
          <a:bodyPr/>
          <a:lstStyle/>
          <a:p>
            <a:r>
              <a:rPr lang="en-US" dirty="0"/>
              <a:t>Developing or adding to a pathway involves evaluating efficacy, tolerability, and cost — in that order. </a:t>
            </a:r>
          </a:p>
          <a:p>
            <a:r>
              <a:rPr lang="en-US" dirty="0"/>
              <a:t>If more than one approach is equally effective, the most tolerable wins out (in oncology, best tolerated invariably means least toxic), and if two or more options are equally tolerable, the less costly one wins. </a:t>
            </a:r>
          </a:p>
          <a:p>
            <a:r>
              <a:rPr lang="en-US" dirty="0"/>
              <a:t>Pathways must be supported by scientific evidence and national guidelines </a:t>
            </a:r>
          </a:p>
        </p:txBody>
      </p:sp>
      <p:sp>
        <p:nvSpPr>
          <p:cNvPr id="4" name="TextBox 3"/>
          <p:cNvSpPr txBox="1"/>
          <p:nvPr/>
        </p:nvSpPr>
        <p:spPr>
          <a:xfrm>
            <a:off x="150312" y="6338170"/>
            <a:ext cx="8893480" cy="369332"/>
          </a:xfrm>
          <a:prstGeom prst="rect">
            <a:avLst/>
          </a:prstGeom>
          <a:noFill/>
        </p:spPr>
        <p:txBody>
          <a:bodyPr wrap="square" rtlCol="0">
            <a:spAutoFit/>
          </a:bodyPr>
          <a:lstStyle/>
          <a:p>
            <a:r>
              <a:rPr lang="en-US" b="1" dirty="0">
                <a:solidFill>
                  <a:schemeClr val="bg1"/>
                </a:solidFill>
              </a:rPr>
              <a:t>Carlson B. </a:t>
            </a:r>
            <a:r>
              <a:rPr lang="en-US" b="1" i="1" dirty="0">
                <a:solidFill>
                  <a:schemeClr val="bg1"/>
                </a:solidFill>
              </a:rPr>
              <a:t>Biotechnology Healthcare</a:t>
            </a:r>
            <a:r>
              <a:rPr lang="en-US" b="1" dirty="0">
                <a:solidFill>
                  <a:schemeClr val="bg1"/>
                </a:solidFill>
              </a:rPr>
              <a:t>, 2009;</a:t>
            </a:r>
            <a:r>
              <a:rPr lang="en-US" b="1" i="1" dirty="0">
                <a:solidFill>
                  <a:schemeClr val="bg1"/>
                </a:solidFill>
              </a:rPr>
              <a:t>6</a:t>
            </a:r>
            <a:r>
              <a:rPr lang="en-US" b="1" dirty="0">
                <a:solidFill>
                  <a:schemeClr val="bg1"/>
                </a:solidFill>
              </a:rPr>
              <a:t>(1), 23–26</a:t>
            </a:r>
            <a:endParaRPr lang="en-US" dirty="0"/>
          </a:p>
        </p:txBody>
      </p:sp>
    </p:spTree>
    <p:extLst>
      <p:ext uri="{BB962C8B-B14F-4D97-AF65-F5344CB8AC3E}">
        <p14:creationId xmlns:p14="http://schemas.microsoft.com/office/powerpoint/2010/main" val="242484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&amp; Responsibilities w/ the Care Pathway</a:t>
            </a:r>
          </a:p>
        </p:txBody>
      </p:sp>
      <p:sp>
        <p:nvSpPr>
          <p:cNvPr id="3" name="Content Placeholder 2"/>
          <p:cNvSpPr>
            <a:spLocks noGrp="1"/>
          </p:cNvSpPr>
          <p:nvPr>
            <p:ph sz="quarter" idx="13"/>
          </p:nvPr>
        </p:nvSpPr>
        <p:spPr>
          <a:xfrm>
            <a:off x="419645" y="1005447"/>
            <a:ext cx="8069262" cy="4438513"/>
          </a:xfrm>
        </p:spPr>
        <p:txBody>
          <a:bodyPr>
            <a:normAutofit/>
          </a:bodyPr>
          <a:lstStyle/>
          <a:p>
            <a:r>
              <a:rPr lang="en-US" dirty="0"/>
              <a:t>Although practices are often expected to assist patients in meeting these challenges, the majority of practices cannot assume this role effectively because of perceived time, personnel, and reimbursement constraints. </a:t>
            </a:r>
          </a:p>
          <a:p>
            <a:r>
              <a:rPr lang="en-US" dirty="0"/>
              <a:t>Usually personnel assigned to these tasks</a:t>
            </a:r>
          </a:p>
          <a:p>
            <a:pPr lvl="1"/>
            <a:r>
              <a:rPr lang="en-US" dirty="0"/>
              <a:t>Extremely rare in dental care</a:t>
            </a:r>
          </a:p>
          <a:p>
            <a:r>
              <a:rPr lang="en-US" dirty="0"/>
              <a:t>Traditionally focus on high-risk, high-cost patients who have a single disease (</a:t>
            </a:r>
            <a:r>
              <a:rPr lang="en-US" dirty="0" err="1"/>
              <a:t>eg</a:t>
            </a:r>
            <a:r>
              <a:rPr lang="en-US" dirty="0"/>
              <a:t>, diabetes or asthma) to ensure they receive services they need. </a:t>
            </a:r>
          </a:p>
        </p:txBody>
      </p:sp>
      <p:sp>
        <p:nvSpPr>
          <p:cNvPr id="4" name="TextBox 3"/>
          <p:cNvSpPr txBox="1"/>
          <p:nvPr/>
        </p:nvSpPr>
        <p:spPr>
          <a:xfrm>
            <a:off x="187890" y="6313118"/>
            <a:ext cx="8605381" cy="523220"/>
          </a:xfrm>
          <a:prstGeom prst="rect">
            <a:avLst/>
          </a:prstGeom>
          <a:noFill/>
        </p:spPr>
        <p:txBody>
          <a:bodyPr wrap="square" rtlCol="0">
            <a:spAutoFit/>
          </a:bodyPr>
          <a:lstStyle/>
          <a:p>
            <a:r>
              <a:rPr lang="en-US" sz="1400" b="1" dirty="0" err="1">
                <a:solidFill>
                  <a:schemeClr val="bg1"/>
                </a:solidFill>
              </a:rPr>
              <a:t>Stille</a:t>
            </a:r>
            <a:r>
              <a:rPr lang="en-US" sz="1400" b="1" dirty="0">
                <a:solidFill>
                  <a:schemeClr val="bg1"/>
                </a:solidFill>
              </a:rPr>
              <a:t> CJ et al. Ann Intern Med 2005; 142: 700–8.</a:t>
            </a:r>
          </a:p>
          <a:p>
            <a:r>
              <a:rPr lang="en-US" sz="1400" b="1" dirty="0">
                <a:solidFill>
                  <a:schemeClr val="bg1"/>
                </a:solidFill>
              </a:rPr>
              <a:t>Ferrante et al. 2010; 23:736-42</a:t>
            </a:r>
          </a:p>
        </p:txBody>
      </p:sp>
    </p:spTree>
    <p:extLst>
      <p:ext uri="{BB962C8B-B14F-4D97-AF65-F5344CB8AC3E}">
        <p14:creationId xmlns:p14="http://schemas.microsoft.com/office/powerpoint/2010/main" val="668154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Navigation – Perceived Value</a:t>
            </a:r>
          </a:p>
        </p:txBody>
      </p:sp>
      <p:sp>
        <p:nvSpPr>
          <p:cNvPr id="3" name="Content Placeholder 2"/>
          <p:cNvSpPr>
            <a:spLocks noGrp="1"/>
          </p:cNvSpPr>
          <p:nvPr>
            <p:ph sz="quarter" idx="13"/>
          </p:nvPr>
        </p:nvSpPr>
        <p:spPr/>
        <p:txBody>
          <a:bodyPr>
            <a:normAutofit fontScale="92500" lnSpcReduction="20000"/>
          </a:bodyPr>
          <a:lstStyle/>
          <a:p>
            <a:r>
              <a:rPr lang="en-US" dirty="0"/>
              <a:t>Patients gained information and services that they would not otherwise have received, and they appreciated having someone call to check on them and provide information, support, and guidance. </a:t>
            </a:r>
          </a:p>
          <a:p>
            <a:r>
              <a:rPr lang="en-US" dirty="0"/>
              <a:t>Some patients and family members reported feeling fortunate to receive this service and that having a PN service made them appreciate the office more. </a:t>
            </a:r>
          </a:p>
          <a:p>
            <a:pPr lvl="1"/>
            <a:r>
              <a:rPr lang="en-US" dirty="0"/>
              <a:t>As one such patient reported, “It made me feel like they were a more caring, thoughtful office, somebody that I would want to continue to see on a regular basis because they had this extra help for their patients.” </a:t>
            </a:r>
          </a:p>
          <a:p>
            <a:r>
              <a:rPr lang="en-US" dirty="0"/>
              <a:t>A few mentioned that speaking with the navigator made them feel better especially with regard to psychological distress. </a:t>
            </a:r>
          </a:p>
          <a:p>
            <a:pPr lvl="1"/>
            <a:r>
              <a:rPr lang="en-US" dirty="0"/>
              <a:t>As one stated, “I'm going through a lot of depression…and when I speak to her I feel much better.” </a:t>
            </a:r>
          </a:p>
          <a:p>
            <a:endParaRPr lang="en-US" dirty="0"/>
          </a:p>
        </p:txBody>
      </p:sp>
      <p:sp>
        <p:nvSpPr>
          <p:cNvPr id="4" name="TextBox 3"/>
          <p:cNvSpPr txBox="1"/>
          <p:nvPr/>
        </p:nvSpPr>
        <p:spPr>
          <a:xfrm>
            <a:off x="187890" y="6313118"/>
            <a:ext cx="8605381" cy="523220"/>
          </a:xfrm>
          <a:prstGeom prst="rect">
            <a:avLst/>
          </a:prstGeom>
          <a:noFill/>
        </p:spPr>
        <p:txBody>
          <a:bodyPr wrap="square" rtlCol="0">
            <a:spAutoFit/>
          </a:bodyPr>
          <a:lstStyle/>
          <a:p>
            <a:r>
              <a:rPr lang="en-US" sz="1400" b="1" dirty="0" err="1">
                <a:solidFill>
                  <a:schemeClr val="bg1"/>
                </a:solidFill>
              </a:rPr>
              <a:t>Stille</a:t>
            </a:r>
            <a:r>
              <a:rPr lang="en-US" sz="1400" b="1" dirty="0">
                <a:solidFill>
                  <a:schemeClr val="bg1"/>
                </a:solidFill>
              </a:rPr>
              <a:t> CJ et al. Ann Intern Med 2005; 142: 700–8.</a:t>
            </a:r>
          </a:p>
          <a:p>
            <a:r>
              <a:rPr lang="en-US" sz="1400" b="1" dirty="0">
                <a:solidFill>
                  <a:schemeClr val="bg1"/>
                </a:solidFill>
              </a:rPr>
              <a:t>Ferrante et al. 2010; 23:736-42</a:t>
            </a:r>
          </a:p>
        </p:txBody>
      </p:sp>
    </p:spTree>
    <p:extLst>
      <p:ext uri="{BB962C8B-B14F-4D97-AF65-F5344CB8AC3E}">
        <p14:creationId xmlns:p14="http://schemas.microsoft.com/office/powerpoint/2010/main" val="88426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2037"/>
            <a:ext cx="8229600" cy="4986132"/>
          </a:xfrm>
        </p:spPr>
        <p:txBody>
          <a:bodyPr>
            <a:normAutofit/>
          </a:bodyPr>
          <a:lstStyle/>
          <a:p>
            <a:r>
              <a:rPr lang="en-US" sz="3200" dirty="0"/>
              <a:t>“A funny thing is happening at the intersection of culture and health - spilling over into politics and policy — a vigorous demand for transparency in health care.”</a:t>
            </a:r>
          </a:p>
          <a:p>
            <a:pPr lvl="1" algn="r">
              <a:buFontTx/>
              <a:buChar char="-"/>
            </a:pPr>
            <a:r>
              <a:rPr lang="en-US" dirty="0"/>
              <a:t>JOEL WHITE </a:t>
            </a:r>
          </a:p>
          <a:p>
            <a:pPr marL="457200" lvl="1" indent="0" algn="r">
              <a:buNone/>
            </a:pPr>
            <a:r>
              <a:rPr lang="en-US" dirty="0"/>
              <a:t>President of the Council for Affordable Health Coverage</a:t>
            </a:r>
          </a:p>
        </p:txBody>
      </p:sp>
    </p:spTree>
    <p:extLst>
      <p:ext uri="{BB962C8B-B14F-4D97-AF65-F5344CB8AC3E}">
        <p14:creationId xmlns:p14="http://schemas.microsoft.com/office/powerpoint/2010/main" val="3559976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459" y="601610"/>
            <a:ext cx="7623544" cy="1015663"/>
          </a:xfrm>
          <a:prstGeom prst="rect">
            <a:avLst/>
          </a:prstGeom>
          <a:noFill/>
        </p:spPr>
        <p:txBody>
          <a:bodyPr wrap="square" rtlCol="0">
            <a:spAutoFit/>
          </a:bodyPr>
          <a:lstStyle/>
          <a:p>
            <a:r>
              <a:rPr lang="en-US" sz="6000" dirty="0">
                <a:solidFill>
                  <a:srgbClr val="0070C0"/>
                </a:solidFill>
              </a:rPr>
              <a:t>Questions &amp; Discussion</a:t>
            </a:r>
          </a:p>
        </p:txBody>
      </p:sp>
    </p:spTree>
    <p:extLst>
      <p:ext uri="{BB962C8B-B14F-4D97-AF65-F5344CB8AC3E}">
        <p14:creationId xmlns:p14="http://schemas.microsoft.com/office/powerpoint/2010/main" val="3859210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Service and Patient Preference</a:t>
            </a:r>
          </a:p>
        </p:txBody>
      </p:sp>
      <p:pic>
        <p:nvPicPr>
          <p:cNvPr id="3" name="Picture 2" descr="Image result for funny cartoon dentist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9813" y="1054431"/>
            <a:ext cx="3944295" cy="433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695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growth of transparency in health care">
            <a:hlinkClick r:id="rId3"/>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776614" y="200416"/>
            <a:ext cx="7565719" cy="609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691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45" y="174187"/>
            <a:ext cx="8069262" cy="630843"/>
          </a:xfrm>
        </p:spPr>
        <p:txBody>
          <a:bodyPr/>
          <a:lstStyle/>
          <a:p>
            <a:r>
              <a:rPr lang="en-US" dirty="0"/>
              <a:t>What do patients want?</a:t>
            </a:r>
          </a:p>
        </p:txBody>
      </p:sp>
      <p:sp>
        <p:nvSpPr>
          <p:cNvPr id="4" name="Content Placeholder 3"/>
          <p:cNvSpPr>
            <a:spLocks noGrp="1"/>
          </p:cNvSpPr>
          <p:nvPr>
            <p:ph sz="quarter" idx="13"/>
          </p:nvPr>
        </p:nvSpPr>
        <p:spPr>
          <a:xfrm>
            <a:off x="419645" y="1077237"/>
            <a:ext cx="8069262" cy="4613879"/>
          </a:xfrm>
        </p:spPr>
        <p:txBody>
          <a:bodyPr/>
          <a:lstStyle/>
          <a:p>
            <a:r>
              <a:rPr lang="en-US" sz="2800" dirty="0"/>
              <a:t>They want dentists to take their insurance</a:t>
            </a:r>
          </a:p>
          <a:p>
            <a:pPr lvl="1"/>
            <a:r>
              <a:rPr lang="en-US" sz="2600" b="0" dirty="0"/>
              <a:t>59% of our survey respondents say that their decision to patronize a practice hinges on insurance</a:t>
            </a:r>
          </a:p>
          <a:p>
            <a:pPr lvl="1"/>
            <a:r>
              <a:rPr lang="en-US" sz="2600" b="0" dirty="0"/>
              <a:t>42% of patients say they would switch dentists if their current practice stopped accepting their plan.</a:t>
            </a:r>
            <a:endParaRPr lang="en-US" sz="2600" dirty="0"/>
          </a:p>
        </p:txBody>
      </p:sp>
    </p:spTree>
    <p:extLst>
      <p:ext uri="{BB962C8B-B14F-4D97-AF65-F5344CB8AC3E}">
        <p14:creationId xmlns:p14="http://schemas.microsoft.com/office/powerpoint/2010/main" val="1495195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patients want?</a:t>
            </a:r>
          </a:p>
        </p:txBody>
      </p:sp>
      <p:sp>
        <p:nvSpPr>
          <p:cNvPr id="3" name="Content Placeholder 2"/>
          <p:cNvSpPr>
            <a:spLocks noGrp="1"/>
          </p:cNvSpPr>
          <p:nvPr>
            <p:ph sz="quarter" idx="13"/>
          </p:nvPr>
        </p:nvSpPr>
        <p:spPr/>
        <p:txBody>
          <a:bodyPr/>
          <a:lstStyle/>
          <a:p>
            <a:r>
              <a:rPr lang="en-US" dirty="0"/>
              <a:t>They want convenience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7" y="1839546"/>
            <a:ext cx="9060606" cy="2569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658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patients want?</a:t>
            </a:r>
          </a:p>
        </p:txBody>
      </p:sp>
      <p:sp>
        <p:nvSpPr>
          <p:cNvPr id="3" name="Content Placeholder 2"/>
          <p:cNvSpPr>
            <a:spLocks noGrp="1"/>
          </p:cNvSpPr>
          <p:nvPr>
            <p:ph sz="quarter" idx="13"/>
          </p:nvPr>
        </p:nvSpPr>
        <p:spPr/>
        <p:txBody>
          <a:bodyPr/>
          <a:lstStyle/>
          <a:p>
            <a:r>
              <a:rPr lang="en-US" dirty="0"/>
              <a:t>To read and evaluate reviews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45" y="1929008"/>
            <a:ext cx="8212675" cy="2374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56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patients want?	</a:t>
            </a:r>
          </a:p>
        </p:txBody>
      </p:sp>
      <p:sp>
        <p:nvSpPr>
          <p:cNvPr id="3" name="Content Placeholder 2"/>
          <p:cNvSpPr>
            <a:spLocks noGrp="1"/>
          </p:cNvSpPr>
          <p:nvPr>
            <p:ph sz="quarter" idx="13"/>
          </p:nvPr>
        </p:nvSpPr>
        <p:spPr/>
        <p:txBody>
          <a:bodyPr/>
          <a:lstStyle/>
          <a:p>
            <a:r>
              <a:rPr lang="en-US" dirty="0"/>
              <a:t>Technology for care, communication, and education</a:t>
            </a:r>
          </a:p>
          <a:p>
            <a:pPr lvl="1"/>
            <a:r>
              <a:rPr lang="en-US" dirty="0"/>
              <a:t>Many patients between the ages of 25 and 54 said that they would switch from their current dentist if they did not offer advanced technology treatment options.</a:t>
            </a:r>
          </a:p>
          <a:p>
            <a:pPr lvl="1"/>
            <a:r>
              <a:rPr lang="en-US" b="0" dirty="0"/>
              <a:t>It’s important to distinguish your practice as the tech conscious, comfort-conscious office when speaking with patients. Be sure to mention the advantages of your practice’s technological capabilities during new patient phone calls, office tours and during treatment.</a:t>
            </a:r>
            <a:endParaRPr lang="en-US" dirty="0"/>
          </a:p>
        </p:txBody>
      </p:sp>
    </p:spTree>
    <p:extLst>
      <p:ext uri="{BB962C8B-B14F-4D97-AF65-F5344CB8AC3E}">
        <p14:creationId xmlns:p14="http://schemas.microsoft.com/office/powerpoint/2010/main" val="680553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patients want?</a:t>
            </a:r>
          </a:p>
        </p:txBody>
      </p:sp>
      <p:sp>
        <p:nvSpPr>
          <p:cNvPr id="3" name="Content Placeholder 2"/>
          <p:cNvSpPr>
            <a:spLocks noGrp="1"/>
          </p:cNvSpPr>
          <p:nvPr>
            <p:ph sz="quarter" idx="13"/>
          </p:nvPr>
        </p:nvSpPr>
        <p:spPr/>
        <p:txBody>
          <a:bodyPr/>
          <a:lstStyle/>
          <a:p>
            <a:r>
              <a:rPr lang="en-US" dirty="0"/>
              <a:t>Family and friends endorsement or recommendations</a:t>
            </a:r>
          </a:p>
          <a:p>
            <a:pPr lvl="1"/>
            <a:r>
              <a:rPr lang="en-US" b="0" dirty="0"/>
              <a:t>While much has changed in the dental profession over the past 20 years, one thing has remained constant: </a:t>
            </a:r>
          </a:p>
          <a:p>
            <a:pPr lvl="2"/>
            <a:r>
              <a:rPr lang="en-US" b="1" dirty="0"/>
              <a:t>The importance of word-of-mouth referrals. </a:t>
            </a:r>
          </a:p>
          <a:p>
            <a:pPr lvl="1"/>
            <a:r>
              <a:rPr lang="en-US" dirty="0"/>
              <a:t>84% of the patients solicit personal recommendations from family, friends and co-workers when they search for a new dentist</a:t>
            </a:r>
            <a:r>
              <a:rPr lang="en-US" b="0" dirty="0"/>
              <a:t>. </a:t>
            </a:r>
          </a:p>
          <a:p>
            <a:pPr lvl="2"/>
            <a:r>
              <a:rPr lang="en-US" b="0" dirty="0"/>
              <a:t>This is up from 74% in 2013.</a:t>
            </a:r>
            <a:endParaRPr lang="en-US" dirty="0"/>
          </a:p>
        </p:txBody>
      </p:sp>
    </p:spTree>
    <p:extLst>
      <p:ext uri="{BB962C8B-B14F-4D97-AF65-F5344CB8AC3E}">
        <p14:creationId xmlns:p14="http://schemas.microsoft.com/office/powerpoint/2010/main" val="3215226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49238" y="5691116"/>
            <a:ext cx="3219189" cy="596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Word of Mouth</a:t>
            </a:r>
          </a:p>
        </p:txBody>
      </p:sp>
      <p:sp>
        <p:nvSpPr>
          <p:cNvPr id="3" name="Content Placeholder 2"/>
          <p:cNvSpPr>
            <a:spLocks noGrp="1"/>
          </p:cNvSpPr>
          <p:nvPr>
            <p:ph sz="quarter" idx="13"/>
          </p:nvPr>
        </p:nvSpPr>
        <p:spPr/>
        <p:txBody>
          <a:bodyPr/>
          <a:lstStyle/>
          <a:p>
            <a:r>
              <a:rPr lang="en-US" dirty="0"/>
              <a:t>Word of mouth is the primary factor behind up to 50% of all purchase decisions.</a:t>
            </a:r>
          </a:p>
          <a:p>
            <a:r>
              <a:rPr lang="en-US" dirty="0"/>
              <a:t>Customers referred by other customers have a 37% higher retention rate.</a:t>
            </a:r>
          </a:p>
          <a:p>
            <a:r>
              <a:rPr lang="en-US" dirty="0"/>
              <a:t>People are 4 times more likely to remain a customer when referred by a friend.</a:t>
            </a:r>
          </a:p>
          <a:p>
            <a:r>
              <a:rPr lang="en-US" dirty="0"/>
              <a:t>Referred customers are 25% more profitable.</a:t>
            </a:r>
          </a:p>
        </p:txBody>
      </p:sp>
      <p:sp>
        <p:nvSpPr>
          <p:cNvPr id="4" name="TextBox 3"/>
          <p:cNvSpPr txBox="1"/>
          <p:nvPr/>
        </p:nvSpPr>
        <p:spPr>
          <a:xfrm>
            <a:off x="313150" y="5301714"/>
            <a:ext cx="8642959" cy="892552"/>
          </a:xfrm>
          <a:prstGeom prst="rect">
            <a:avLst/>
          </a:prstGeom>
          <a:noFill/>
        </p:spPr>
        <p:txBody>
          <a:bodyPr wrap="square" rtlCol="0">
            <a:spAutoFit/>
          </a:bodyPr>
          <a:lstStyle/>
          <a:p>
            <a:pPr algn="r"/>
            <a:r>
              <a:rPr lang="en-US" sz="1300" dirty="0"/>
              <a:t>McKinsey Quarterly, “A new way to measure word-of-mouth marketing,” April 2010</a:t>
            </a:r>
          </a:p>
          <a:p>
            <a:pPr algn="r"/>
            <a:r>
              <a:rPr lang="en-US" sz="1300" dirty="0"/>
              <a:t>Forbes, “8 Essentials Of Creating A Sustainable Advocacy Program,” September 17, 2013</a:t>
            </a:r>
          </a:p>
          <a:p>
            <a:pPr algn="r"/>
            <a:r>
              <a:rPr lang="en-US" sz="1300" dirty="0"/>
              <a:t>Nielsen, “Under the Influence: Consumer Trust in Advertising,” September, 17, 2013</a:t>
            </a:r>
          </a:p>
          <a:p>
            <a:pPr algn="r"/>
            <a:r>
              <a:rPr lang="en-US" sz="1300" dirty="0"/>
              <a:t>Marketing Intelligence Review, “Do Referral Programs Increase Profits? Case Study / Vol. 5,” November 1, 2013</a:t>
            </a:r>
          </a:p>
        </p:txBody>
      </p:sp>
    </p:spTree>
    <p:extLst>
      <p:ext uri="{BB962C8B-B14F-4D97-AF65-F5344CB8AC3E}">
        <p14:creationId xmlns:p14="http://schemas.microsoft.com/office/powerpoint/2010/main" val="2837970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52153" y="5661764"/>
            <a:ext cx="1766170" cy="61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025" y="36794"/>
            <a:ext cx="6739002" cy="680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282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4" y="431074"/>
            <a:ext cx="9105236" cy="4354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3691" y="6348549"/>
            <a:ext cx="8138160" cy="523220"/>
          </a:xfrm>
          <a:prstGeom prst="rect">
            <a:avLst/>
          </a:prstGeom>
          <a:noFill/>
        </p:spPr>
        <p:txBody>
          <a:bodyPr wrap="square" rtlCol="0">
            <a:spAutoFit/>
          </a:bodyPr>
          <a:lstStyle/>
          <a:p>
            <a:r>
              <a:rPr lang="en-US" sz="1400" b="1" dirty="0">
                <a:solidFill>
                  <a:schemeClr val="bg1"/>
                </a:solidFill>
              </a:rPr>
              <a:t>http://www.americanhealthpolicy.org/Content/documents/resources/Transparency%20Study%201%20-%20The%20Need%20for%20Health%20Care%20Transparency.pdf</a:t>
            </a:r>
          </a:p>
        </p:txBody>
      </p:sp>
    </p:spTree>
    <p:extLst>
      <p:ext uri="{BB962C8B-B14F-4D97-AF65-F5344CB8AC3E}">
        <p14:creationId xmlns:p14="http://schemas.microsoft.com/office/powerpoint/2010/main" val="3555740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459" y="601610"/>
            <a:ext cx="7623544" cy="1015663"/>
          </a:xfrm>
          <a:prstGeom prst="rect">
            <a:avLst/>
          </a:prstGeom>
          <a:noFill/>
        </p:spPr>
        <p:txBody>
          <a:bodyPr wrap="square" rtlCol="0">
            <a:spAutoFit/>
          </a:bodyPr>
          <a:lstStyle/>
          <a:p>
            <a:r>
              <a:rPr lang="en-US" sz="6000" dirty="0">
                <a:solidFill>
                  <a:srgbClr val="0070C0"/>
                </a:solidFill>
              </a:rPr>
              <a:t>Questions &amp; Discussion</a:t>
            </a:r>
          </a:p>
        </p:txBody>
      </p:sp>
    </p:spTree>
    <p:extLst>
      <p:ext uri="{BB962C8B-B14F-4D97-AF65-F5344CB8AC3E}">
        <p14:creationId xmlns:p14="http://schemas.microsoft.com/office/powerpoint/2010/main" val="3240216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24186" y="5636713"/>
            <a:ext cx="3131507" cy="6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3691" y="288099"/>
            <a:ext cx="8804365" cy="6060450"/>
          </a:xfrm>
        </p:spPr>
        <p:txBody>
          <a:bodyPr>
            <a:normAutofit fontScale="70000" lnSpcReduction="20000"/>
          </a:bodyPr>
          <a:lstStyle/>
          <a:p>
            <a:r>
              <a:rPr lang="en-US" sz="3100" dirty="0"/>
              <a:t>Improved transparency can directly benefit the system/consumers:</a:t>
            </a:r>
          </a:p>
          <a:p>
            <a:pPr lvl="1"/>
            <a:r>
              <a:rPr lang="en-US" sz="2800" b="0" dirty="0"/>
              <a:t>Inform their public policy agenda: </a:t>
            </a:r>
          </a:p>
          <a:p>
            <a:pPr lvl="2"/>
            <a:r>
              <a:rPr lang="en-US" sz="2800" b="0" dirty="0"/>
              <a:t>Access to information on relative health care costs and quality is essential to supporting employers as they develop their public policy agenda. For example, employers can assess if market based reforms are having the desired effect to reduce costs and improve quality. </a:t>
            </a:r>
          </a:p>
          <a:p>
            <a:pPr lvl="1"/>
            <a:r>
              <a:rPr lang="en-US" sz="2800" b="0" dirty="0"/>
              <a:t>Support improved benefit design strategies: </a:t>
            </a:r>
          </a:p>
          <a:p>
            <a:pPr lvl="2"/>
            <a:r>
              <a:rPr lang="en-US" sz="2800" b="0" dirty="0"/>
              <a:t>Without access to information on cost and quality, informed beneficiaries enrolled in consumer driven plans cannot access the information they need.</a:t>
            </a:r>
          </a:p>
          <a:p>
            <a:pPr lvl="1"/>
            <a:r>
              <a:rPr lang="en-US" sz="2800" b="0" dirty="0"/>
              <a:t>Stimulate competition based on value: </a:t>
            </a:r>
          </a:p>
          <a:p>
            <a:pPr lvl="2"/>
            <a:r>
              <a:rPr lang="en-US" sz="2800" b="0" dirty="0"/>
              <a:t>With access to information on the relative performance of health plans, organizations, systems, and care teams as well as the rest of the health care supply chain, employers/government/consumers  will be much better equipped to choose plans and providers who truly deliver the best value. </a:t>
            </a:r>
          </a:p>
          <a:p>
            <a:pPr lvl="1"/>
            <a:r>
              <a:rPr lang="en-US" sz="2800" b="0" dirty="0"/>
              <a:t>Advance provider payment reform: </a:t>
            </a:r>
          </a:p>
          <a:p>
            <a:pPr lvl="2"/>
            <a:r>
              <a:rPr lang="en-US" sz="2800" b="0" dirty="0"/>
              <a:t>It is widely accepted that one of the greatest problems affecting the U.S. health care system is the prevalence of fee for service payment systems that reward the volume of services instead of outcomes.</a:t>
            </a:r>
          </a:p>
        </p:txBody>
      </p:sp>
      <p:sp>
        <p:nvSpPr>
          <p:cNvPr id="5" name="TextBox 4"/>
          <p:cNvSpPr txBox="1"/>
          <p:nvPr/>
        </p:nvSpPr>
        <p:spPr>
          <a:xfrm>
            <a:off x="143691" y="6348549"/>
            <a:ext cx="8138160" cy="523220"/>
          </a:xfrm>
          <a:prstGeom prst="rect">
            <a:avLst/>
          </a:prstGeom>
          <a:noFill/>
        </p:spPr>
        <p:txBody>
          <a:bodyPr wrap="square" rtlCol="0">
            <a:spAutoFit/>
          </a:bodyPr>
          <a:lstStyle/>
          <a:p>
            <a:r>
              <a:rPr lang="en-US" sz="1400" b="1" dirty="0">
                <a:solidFill>
                  <a:schemeClr val="bg1"/>
                </a:solidFill>
              </a:rPr>
              <a:t>http://www.americanhealthpolicy.org/Content/documents/resources/Transparency%20Study%201%20-%20The%20Need%20for%20Health%20Care%20Transparency.pdf</a:t>
            </a:r>
          </a:p>
        </p:txBody>
      </p:sp>
    </p:spTree>
    <p:extLst>
      <p:ext uri="{BB962C8B-B14F-4D97-AF65-F5344CB8AC3E}">
        <p14:creationId xmlns:p14="http://schemas.microsoft.com/office/powerpoint/2010/main" val="360950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830"/>
            <a:ext cx="8229600" cy="758515"/>
          </a:xfrm>
        </p:spPr>
        <p:txBody>
          <a:bodyPr/>
          <a:lstStyle/>
          <a:p>
            <a:r>
              <a:rPr lang="en-US" sz="2800" dirty="0"/>
              <a:t>Dental Patient Growth and Financial Viability</a:t>
            </a:r>
          </a:p>
        </p:txBody>
      </p:sp>
      <p:sp>
        <p:nvSpPr>
          <p:cNvPr id="3" name="Content Placeholder 2"/>
          <p:cNvSpPr>
            <a:spLocks noGrp="1"/>
          </p:cNvSpPr>
          <p:nvPr>
            <p:ph idx="1"/>
          </p:nvPr>
        </p:nvSpPr>
        <p:spPr>
          <a:xfrm>
            <a:off x="457200" y="1223160"/>
            <a:ext cx="8229600" cy="4986132"/>
          </a:xfrm>
        </p:spPr>
        <p:txBody>
          <a:bodyPr/>
          <a:lstStyle/>
          <a:p>
            <a:r>
              <a:rPr lang="en-US" b="0" dirty="0"/>
              <a:t>Growth and financial viability is underpinned by the need to provide consumers with what they want: </a:t>
            </a:r>
          </a:p>
          <a:p>
            <a:pPr lvl="1"/>
            <a:r>
              <a:rPr lang="en-US" b="1" dirty="0">
                <a:solidFill>
                  <a:srgbClr val="C00000"/>
                </a:solidFill>
              </a:rPr>
              <a:t>Price and operational transparency</a:t>
            </a:r>
            <a:r>
              <a:rPr lang="en-US" b="0" dirty="0"/>
              <a:t> </a:t>
            </a:r>
          </a:p>
          <a:p>
            <a:pPr lvl="1"/>
            <a:r>
              <a:rPr lang="en-US" b="0" dirty="0"/>
              <a:t>Greater flexibility in opening hours </a:t>
            </a:r>
          </a:p>
          <a:p>
            <a:pPr lvl="1"/>
            <a:r>
              <a:rPr lang="en-US" b="0" dirty="0"/>
              <a:t>Information te</a:t>
            </a:r>
            <a:r>
              <a:rPr lang="en-US" dirty="0"/>
              <a:t>chnology and d</a:t>
            </a:r>
            <a:r>
              <a:rPr lang="en-US" b="0" dirty="0"/>
              <a:t>igital services</a:t>
            </a:r>
            <a:endParaRPr lang="en-US" dirty="0"/>
          </a:p>
        </p:txBody>
      </p:sp>
    </p:spTree>
    <p:extLst>
      <p:ext uri="{BB962C8B-B14F-4D97-AF65-F5344CB8AC3E}">
        <p14:creationId xmlns:p14="http://schemas.microsoft.com/office/powerpoint/2010/main" val="280030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Affordability</a:t>
            </a:r>
          </a:p>
        </p:txBody>
      </p:sp>
      <p:sp>
        <p:nvSpPr>
          <p:cNvPr id="3" name="Content Placeholder 2"/>
          <p:cNvSpPr>
            <a:spLocks noGrp="1"/>
          </p:cNvSpPr>
          <p:nvPr>
            <p:ph idx="1"/>
          </p:nvPr>
        </p:nvSpPr>
        <p:spPr>
          <a:xfrm>
            <a:off x="457200" y="940526"/>
            <a:ext cx="8229600" cy="5185638"/>
          </a:xfrm>
        </p:spPr>
        <p:txBody>
          <a:bodyPr/>
          <a:lstStyle/>
          <a:p>
            <a:r>
              <a:rPr lang="en-US" dirty="0"/>
              <a:t>So even as policy makers crow that health costs are growing at their slowest rate in years:</a:t>
            </a:r>
          </a:p>
          <a:p>
            <a:pPr lvl="1"/>
            <a:r>
              <a:rPr lang="en-US" dirty="0"/>
              <a:t>Consumers and businesses are saying that affordability of health coverage is the number-one challenge they face.</a:t>
            </a:r>
          </a:p>
          <a:p>
            <a:r>
              <a:rPr lang="en-US" dirty="0"/>
              <a:t>Health plans have responded with insurance designs that incentivize consumers to use high-value in-network providers — a strategy that is helping to create awareness and price sensitivity among the “silent majority” of relatively healthy consumers. </a:t>
            </a:r>
          </a:p>
          <a:p>
            <a:pPr lvl="1"/>
            <a:r>
              <a:rPr lang="en-US" dirty="0"/>
              <a:t>Many plans, meanwhile, have adopted “narrow networks” that directly exclude low-value providers. </a:t>
            </a:r>
          </a:p>
        </p:txBody>
      </p:sp>
    </p:spTree>
    <p:extLst>
      <p:ext uri="{BB962C8B-B14F-4D97-AF65-F5344CB8AC3E}">
        <p14:creationId xmlns:p14="http://schemas.microsoft.com/office/powerpoint/2010/main" val="3634961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55" y="111804"/>
            <a:ext cx="8725988" cy="6132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38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owth of transparency in health ca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895" y="117567"/>
            <a:ext cx="6340562" cy="6340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664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31176</TotalTime>
  <Words>2342</Words>
  <Application>Microsoft Office PowerPoint</Application>
  <PresentationFormat>On-screen Show (4:3)</PresentationFormat>
  <Paragraphs>175</Paragraphs>
  <Slides>40</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Patient- 3.0</vt:lpstr>
      <vt:lpstr>The Growth of Transparency</vt:lpstr>
      <vt:lpstr>PowerPoint Presentation</vt:lpstr>
      <vt:lpstr>PowerPoint Presentation</vt:lpstr>
      <vt:lpstr>PowerPoint Presentation</vt:lpstr>
      <vt:lpstr>Dental Patient Growth and Financial Viability</vt:lpstr>
      <vt:lpstr>Affordability</vt:lpstr>
      <vt:lpstr>PowerPoint Presentation</vt:lpstr>
      <vt:lpstr>PowerPoint Presentation</vt:lpstr>
      <vt:lpstr>PowerPoint Presentation</vt:lpstr>
      <vt:lpstr>PowerPoint Presentation</vt:lpstr>
      <vt:lpstr>PowerPoint Presentation</vt:lpstr>
      <vt:lpstr>Consumerism and Oral Health</vt:lpstr>
      <vt:lpstr>PowerPoint Presentation</vt:lpstr>
      <vt:lpstr>Media Navigation</vt:lpstr>
      <vt:lpstr>Patient Satisfaction Evaluation Tools</vt:lpstr>
      <vt:lpstr>OHIP-14</vt:lpstr>
      <vt:lpstr>Knowing the Quality of Devices Used</vt:lpstr>
      <vt:lpstr>Safety Concerns – Sterilization and Disease</vt:lpstr>
      <vt:lpstr>Improving the Sterilization Process</vt:lpstr>
      <vt:lpstr>Consumer Involvement</vt:lpstr>
      <vt:lpstr>PowerPoint Presentation</vt:lpstr>
      <vt:lpstr>PowerPoint Presentation</vt:lpstr>
      <vt:lpstr>Navigating the Care Pathway</vt:lpstr>
      <vt:lpstr>Patient Navigation and Coordinating Care</vt:lpstr>
      <vt:lpstr>PowerPoint Presentation</vt:lpstr>
      <vt:lpstr>Pathway construction and expansion</vt:lpstr>
      <vt:lpstr>Roles &amp; Responsibilities w/ the Care Pathway</vt:lpstr>
      <vt:lpstr>Patient Navigation – Perceived Value</vt:lpstr>
      <vt:lpstr>PowerPoint Presentation</vt:lpstr>
      <vt:lpstr>Use of Service and Patient Preference</vt:lpstr>
      <vt:lpstr>PowerPoint Presentation</vt:lpstr>
      <vt:lpstr>What do patients want?</vt:lpstr>
      <vt:lpstr>What do patients want?</vt:lpstr>
      <vt:lpstr>What do patients want?</vt:lpstr>
      <vt:lpstr>What do patients want? </vt:lpstr>
      <vt:lpstr>What do patients want?</vt:lpstr>
      <vt:lpstr>Word of Mouth</vt:lpstr>
      <vt:lpstr>PowerPoint Presentation</vt:lpstr>
      <vt:lpstr>PowerPoint Presentation</vt:lpstr>
    </vt:vector>
  </TitlesOfParts>
  <Company>ARGUS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 DiMaria</dc:creator>
  <cp:lastModifiedBy>Cheryl Bumgardner</cp:lastModifiedBy>
  <cp:revision>865</cp:revision>
  <cp:lastPrinted>2016-01-15T14:41:21Z</cp:lastPrinted>
  <dcterms:created xsi:type="dcterms:W3CDTF">2013-12-17T20:07:32Z</dcterms:created>
  <dcterms:modified xsi:type="dcterms:W3CDTF">2017-03-02T20:18:49Z</dcterms:modified>
</cp:coreProperties>
</file>